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54"/>
  </p:handoutMasterIdLst>
  <p:sldIdLst>
    <p:sldId id="262" r:id="rId2"/>
    <p:sldId id="263" r:id="rId3"/>
    <p:sldId id="264" r:id="rId4"/>
    <p:sldId id="265" r:id="rId5"/>
    <p:sldId id="266" r:id="rId6"/>
    <p:sldId id="258" r:id="rId7"/>
    <p:sldId id="259" r:id="rId8"/>
    <p:sldId id="260" r:id="rId9"/>
    <p:sldId id="267" r:id="rId10"/>
    <p:sldId id="268" r:id="rId11"/>
    <p:sldId id="269" r:id="rId12"/>
    <p:sldId id="270" r:id="rId13"/>
    <p:sldId id="271" r:id="rId14"/>
    <p:sldId id="272" r:id="rId15"/>
    <p:sldId id="273" r:id="rId16"/>
    <p:sldId id="274" r:id="rId17"/>
    <p:sldId id="275" r:id="rId18"/>
    <p:sldId id="278" r:id="rId19"/>
    <p:sldId id="279" r:id="rId20"/>
    <p:sldId id="280" r:id="rId21"/>
    <p:sldId id="281" r:id="rId22"/>
    <p:sldId id="282" r:id="rId23"/>
    <p:sldId id="285" r:id="rId24"/>
    <p:sldId id="286" r:id="rId25"/>
    <p:sldId id="287" r:id="rId26"/>
    <p:sldId id="288" r:id="rId27"/>
    <p:sldId id="289" r:id="rId28"/>
    <p:sldId id="290" r:id="rId29"/>
    <p:sldId id="291" r:id="rId30"/>
    <p:sldId id="283" r:id="rId31"/>
    <p:sldId id="284" r:id="rId32"/>
    <p:sldId id="276" r:id="rId33"/>
    <p:sldId id="277" r:id="rId34"/>
    <p:sldId id="292" r:id="rId35"/>
    <p:sldId id="298" r:id="rId36"/>
    <p:sldId id="293" r:id="rId37"/>
    <p:sldId id="294" r:id="rId38"/>
    <p:sldId id="295" r:id="rId39"/>
    <p:sldId id="296" r:id="rId40"/>
    <p:sldId id="297" r:id="rId41"/>
    <p:sldId id="299" r:id="rId42"/>
    <p:sldId id="300" r:id="rId43"/>
    <p:sldId id="301" r:id="rId44"/>
    <p:sldId id="302" r:id="rId45"/>
    <p:sldId id="305" r:id="rId46"/>
    <p:sldId id="306" r:id="rId47"/>
    <p:sldId id="307" r:id="rId48"/>
    <p:sldId id="308" r:id="rId49"/>
    <p:sldId id="309" r:id="rId50"/>
    <p:sldId id="310" r:id="rId51"/>
    <p:sldId id="311" r:id="rId52"/>
    <p:sldId id="312" r:id="rId53"/>
  </p:sldIdLst>
  <p:sldSz cx="9144000" cy="5715000" type="screen16x1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4660"/>
  </p:normalViewPr>
  <p:slideViewPr>
    <p:cSldViewPr>
      <p:cViewPr varScale="1">
        <p:scale>
          <a:sx n="103" d="100"/>
          <a:sy n="103" d="100"/>
        </p:scale>
        <p:origin x="162" y="-144"/>
      </p:cViewPr>
      <p:guideLst>
        <p:guide orient="horz" pos="1800"/>
        <p:guide pos="2880"/>
      </p:guideLst>
    </p:cSldViewPr>
  </p:slideViewPr>
  <p:notesTextViewPr>
    <p:cViewPr>
      <p:scale>
        <a:sx n="1" d="1"/>
        <a:sy n="1" d="1"/>
      </p:scale>
      <p:origin x="0" y="0"/>
    </p:cViewPr>
  </p:notesTextViewPr>
  <p:notesViewPr>
    <p:cSldViewPr>
      <p:cViewPr varScale="1">
        <p:scale>
          <a:sx n="70" d="100"/>
          <a:sy n="70" d="100"/>
        </p:scale>
        <p:origin x="-218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400E2E2-91D0-47D5-ABF6-877C3B98A38F}" type="datetimeFigureOut">
              <a:rPr lang="ko-KR" altLang="en-US" smtClean="0"/>
              <a:t>2022-08-01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17D478-6092-4E9E-953C-39C07C0FCC48}" type="slidenum">
              <a:rPr lang="ko-KR" altLang="en-US" smtClean="0"/>
              <a:t>‹#›</a:t>
            </a:fld>
            <a:endParaRPr lang="ko-KR" altLang="en-US"/>
          </a:p>
        </p:txBody>
      </p:sp>
    </p:spTree>
    <p:extLst>
      <p:ext uri="{BB962C8B-B14F-4D97-AF65-F5344CB8AC3E}">
        <p14:creationId xmlns:p14="http://schemas.microsoft.com/office/powerpoint/2010/main" val="58846924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775355"/>
            <a:ext cx="7772400" cy="1225021"/>
          </a:xfrm>
          <a:prstGeom prst="rect">
            <a:avLst/>
          </a:prstGeo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238500"/>
            <a:ext cx="6400800" cy="14605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58228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8263" y="-951884"/>
            <a:ext cx="6587950" cy="2850337"/>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11206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28865"/>
            <a:ext cx="2057400" cy="4876271"/>
          </a:xfrm>
          <a:prstGeom prst="rect">
            <a:avLst/>
          </a:prstGeo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28865"/>
            <a:ext cx="6019800" cy="4876271"/>
          </a:xfrm>
          <a:prstGeom prst="rect">
            <a:avLst/>
          </a:prstGeo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0866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58263" y="-951884"/>
            <a:ext cx="6587950" cy="2850337"/>
          </a:xfrm>
          <a:prstGeom prst="rect">
            <a:avLst/>
          </a:prstGeo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87269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672417"/>
            <a:ext cx="7772400" cy="1135063"/>
          </a:xfrm>
          <a:prstGeom prst="rect">
            <a:avLst/>
          </a:prstGeo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422261"/>
            <a:ext cx="7772400" cy="1250156"/>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5" name="바닥글 개체 틀 4"/>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9575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333500"/>
            <a:ext cx="4038600" cy="377163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333500"/>
            <a:ext cx="4038600" cy="377163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6" name="바닥글 개체 틀 5"/>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3737599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279261"/>
            <a:ext cx="4040188" cy="53313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1812396"/>
            <a:ext cx="4040188" cy="329274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6" y="1279261"/>
            <a:ext cx="4041775" cy="53313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6" y="1812396"/>
            <a:ext cx="4041775" cy="329274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8" name="바닥글 개체 틀 7"/>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9" name="슬라이드 번호 개체 틀 8"/>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2460421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8263" y="-2056518"/>
            <a:ext cx="6587950" cy="719832"/>
          </a:xfrm>
          <a:prstGeom prst="rect">
            <a:avLst/>
          </a:prstGeom>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4" name="바닥글 개체 틀 3"/>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5" name="슬라이드 번호 개체 틀 4"/>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117395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3" name="바닥글 개체 틀 2"/>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4" name="슬라이드 번호 개체 틀 3"/>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1143302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27542"/>
            <a:ext cx="3008313" cy="968375"/>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27542"/>
            <a:ext cx="5111750" cy="4877594"/>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1" y="1195917"/>
            <a:ext cx="3008313" cy="390921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6" name="바닥글 개체 틀 5"/>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270433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000500"/>
            <a:ext cx="5486400" cy="472282"/>
          </a:xfrm>
          <a:prstGeom prst="rect">
            <a:avLst/>
          </a:prstGeo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510646"/>
            <a:ext cx="5486400" cy="3429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472782"/>
            <a:ext cx="5486400" cy="6707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a:xfrm>
            <a:off x="458263" y="3011576"/>
            <a:ext cx="1707987" cy="229947"/>
          </a:xfrm>
          <a:prstGeom prst="rect">
            <a:avLst/>
          </a:prstGeom>
        </p:spPr>
        <p:txBody>
          <a:bodyPr/>
          <a:lstStyle/>
          <a:p>
            <a:fld id="{EB1C5EF0-718A-4AF5-84BD-A4D155BA5A51}" type="datetimeFigureOut">
              <a:rPr lang="ko-KR" altLang="en-US" smtClean="0"/>
              <a:t>2022-08-01</a:t>
            </a:fld>
            <a:endParaRPr lang="ko-KR" altLang="en-US"/>
          </a:p>
        </p:txBody>
      </p:sp>
      <p:sp>
        <p:nvSpPr>
          <p:cNvPr id="6" name="바닥글 개체 틀 5"/>
          <p:cNvSpPr>
            <a:spLocks noGrp="1"/>
          </p:cNvSpPr>
          <p:nvPr>
            <p:ph type="ftr" sz="quarter" idx="11"/>
          </p:nvPr>
        </p:nvSpPr>
        <p:spPr>
          <a:xfrm>
            <a:off x="3125263" y="3011576"/>
            <a:ext cx="2317982" cy="229947"/>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0DC067E8-08ED-4176-8816-999B5589E0DC}" type="slidenum">
              <a:rPr lang="ko-KR" altLang="en-US" smtClean="0"/>
              <a:t>‹#›</a:t>
            </a:fld>
            <a:endParaRPr lang="ko-KR" altLang="en-US"/>
          </a:p>
        </p:txBody>
      </p:sp>
    </p:spTree>
    <p:extLst>
      <p:ext uri="{BB962C8B-B14F-4D97-AF65-F5344CB8AC3E}">
        <p14:creationId xmlns:p14="http://schemas.microsoft.com/office/powerpoint/2010/main" val="1291096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슬라이드 번호 개체 틀 5"/>
          <p:cNvSpPr>
            <a:spLocks noGrp="1"/>
          </p:cNvSpPr>
          <p:nvPr>
            <p:ph type="sldNum" sz="quarter" idx="4"/>
          </p:nvPr>
        </p:nvSpPr>
        <p:spPr>
          <a:xfrm>
            <a:off x="6554264" y="3011576"/>
            <a:ext cx="1625802" cy="229947"/>
          </a:xfrm>
          <a:prstGeom prst="rect">
            <a:avLst/>
          </a:prstGeom>
        </p:spPr>
        <p:txBody>
          <a:bodyPr vert="horz" lIns="91440" tIns="45720" rIns="91440" bIns="45720" rtlCol="0" anchor="ctr"/>
          <a:lstStyle>
            <a:lvl1pPr algn="r">
              <a:defRPr sz="1200">
                <a:solidFill>
                  <a:schemeClr val="tx1">
                    <a:tint val="75000"/>
                  </a:schemeClr>
                </a:solidFill>
              </a:defRPr>
            </a:lvl1pPr>
          </a:lstStyle>
          <a:p>
            <a:fld id="{0DC067E8-08ED-4176-8816-999B5589E0DC}" type="slidenum">
              <a:rPr lang="ko-KR" altLang="en-US" smtClean="0"/>
              <a:t>‹#›</a:t>
            </a:fld>
            <a:endParaRPr lang="ko-KR" altLang="en-US"/>
          </a:p>
        </p:txBody>
      </p:sp>
      <p:pic>
        <p:nvPicPr>
          <p:cNvPr id="304" name="Picture 8914" descr="Blue abstract showing data flow">
            <a:extLst>
              <a:ext uri="{FF2B5EF4-FFF2-40B4-BE49-F238E27FC236}">
                <a16:creationId xmlns:a16="http://schemas.microsoft.com/office/drawing/2014/main" id="{B1167AC4-B48C-3E59-5324-4C734A9E0CD8}"/>
              </a:ext>
            </a:extLst>
          </p:cNvPr>
          <p:cNvPicPr>
            <a:picLocks noChangeAspect="1"/>
          </p:cNvPicPr>
          <p:nvPr userDrawn="1"/>
        </p:nvPicPr>
        <p:blipFill>
          <a:blip r:embed="rId13">
            <a:extLst>
              <a:ext uri="{28A0092B-C50C-407E-A947-70E740481C1C}">
                <a14:useLocalDpi xmlns:a14="http://schemas.microsoft.com/office/drawing/2010/main" val="0"/>
              </a:ext>
            </a:extLst>
          </a:blip>
          <a:srcRect l="1189" t="14095" r="1189" b="3174"/>
          <a:stretch>
            <a:fillRect/>
          </a:stretch>
        </p:blipFill>
        <p:spPr>
          <a:xfrm>
            <a:off x="-146302" y="-234306"/>
            <a:ext cx="9290302" cy="5963001"/>
          </a:xfrm>
          <a:custGeom>
            <a:avLst/>
            <a:gdLst>
              <a:gd name="connsiteX0" fmla="*/ 0 w 12192000"/>
              <a:gd name="connsiteY0" fmla="*/ 0 h 6886531"/>
              <a:gd name="connsiteX1" fmla="*/ 12192000 w 12192000"/>
              <a:gd name="connsiteY1" fmla="*/ 0 h 6886531"/>
              <a:gd name="connsiteX2" fmla="*/ 12192000 w 12192000"/>
              <a:gd name="connsiteY2" fmla="*/ 6886531 h 6886531"/>
              <a:gd name="connsiteX3" fmla="*/ 0 w 12192000"/>
              <a:gd name="connsiteY3" fmla="*/ 6886531 h 6886531"/>
            </a:gdLst>
            <a:ahLst/>
            <a:cxnLst>
              <a:cxn ang="0">
                <a:pos x="connsiteX0" y="connsiteY0"/>
              </a:cxn>
              <a:cxn ang="0">
                <a:pos x="connsiteX1" y="connsiteY1"/>
              </a:cxn>
              <a:cxn ang="0">
                <a:pos x="connsiteX2" y="connsiteY2"/>
              </a:cxn>
              <a:cxn ang="0">
                <a:pos x="connsiteX3" y="connsiteY3"/>
              </a:cxn>
            </a:cxnLst>
            <a:rect l="l" t="t" r="r" b="b"/>
            <a:pathLst>
              <a:path w="12192000" h="6886531">
                <a:moveTo>
                  <a:pt x="0" y="0"/>
                </a:moveTo>
                <a:lnTo>
                  <a:pt x="12192000" y="0"/>
                </a:lnTo>
                <a:lnTo>
                  <a:pt x="12192000" y="6886531"/>
                </a:lnTo>
                <a:lnTo>
                  <a:pt x="0" y="6886531"/>
                </a:lnTo>
                <a:close/>
              </a:path>
            </a:pathLst>
          </a:custGeom>
        </p:spPr>
      </p:pic>
      <p:sp>
        <p:nvSpPr>
          <p:cNvPr id="305" name="Rectangle 8">
            <a:extLst>
              <a:ext uri="{FF2B5EF4-FFF2-40B4-BE49-F238E27FC236}">
                <a16:creationId xmlns:a16="http://schemas.microsoft.com/office/drawing/2014/main" id="{4605D955-5B86-B90B-2725-F4B039535C7E}"/>
              </a:ext>
            </a:extLst>
          </p:cNvPr>
          <p:cNvSpPr/>
          <p:nvPr userDrawn="1"/>
        </p:nvSpPr>
        <p:spPr>
          <a:xfrm>
            <a:off x="-146302" y="-234306"/>
            <a:ext cx="9290302" cy="6116142"/>
          </a:xfrm>
          <a:prstGeom prst="rect">
            <a:avLst/>
          </a:prstGeom>
          <a:gradFill>
            <a:gsLst>
              <a:gs pos="0">
                <a:srgbClr val="020A20">
                  <a:alpha val="75000"/>
                </a:srgbClr>
              </a:gs>
              <a:gs pos="54000">
                <a:srgbClr val="012955">
                  <a:alpha val="95000"/>
                </a:srgbClr>
              </a:gs>
              <a:gs pos="100000">
                <a:srgbClr val="020A2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sp>
        <p:nvSpPr>
          <p:cNvPr id="307" name="Rectangle 8897">
            <a:extLst>
              <a:ext uri="{FF2B5EF4-FFF2-40B4-BE49-F238E27FC236}">
                <a16:creationId xmlns:a16="http://schemas.microsoft.com/office/drawing/2014/main" id="{14789B7C-180D-07B1-C677-66ABD403C829}"/>
              </a:ext>
            </a:extLst>
          </p:cNvPr>
          <p:cNvSpPr/>
          <p:nvPr userDrawn="1"/>
        </p:nvSpPr>
        <p:spPr>
          <a:xfrm>
            <a:off x="-146302" y="198231"/>
            <a:ext cx="9290302" cy="5530464"/>
          </a:xfrm>
          <a:prstGeom prst="rect">
            <a:avLst/>
          </a:prstGeom>
          <a:gradFill>
            <a:gsLst>
              <a:gs pos="0">
                <a:srgbClr val="020A20">
                  <a:alpha val="50000"/>
                </a:srgbClr>
              </a:gs>
              <a:gs pos="100000">
                <a:srgbClr val="020A20">
                  <a:alpha val="5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dirty="0"/>
          </a:p>
        </p:txBody>
      </p:sp>
      <p:sp>
        <p:nvSpPr>
          <p:cNvPr id="311" name="Rectangle 8921">
            <a:extLst>
              <a:ext uri="{FF2B5EF4-FFF2-40B4-BE49-F238E27FC236}">
                <a16:creationId xmlns:a16="http://schemas.microsoft.com/office/drawing/2014/main" id="{3D8CAF57-2A29-41CE-E0C3-9DB678CB53CF}"/>
              </a:ext>
            </a:extLst>
          </p:cNvPr>
          <p:cNvSpPr/>
          <p:nvPr userDrawn="1"/>
        </p:nvSpPr>
        <p:spPr>
          <a:xfrm>
            <a:off x="196665" y="170220"/>
            <a:ext cx="8667682" cy="5279568"/>
          </a:xfrm>
          <a:prstGeom prst="rect">
            <a:avLst/>
          </a:prstGeom>
          <a:noFill/>
          <a:ln>
            <a:solidFill>
              <a:srgbClr val="788ECA"/>
            </a:solidFill>
          </a:ln>
          <a:effectLst>
            <a:glow rad="101600">
              <a:srgbClr val="788ECA">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D"/>
          </a:p>
        </p:txBody>
      </p:sp>
      <p:grpSp>
        <p:nvGrpSpPr>
          <p:cNvPr id="312" name="Group 8923">
            <a:extLst>
              <a:ext uri="{FF2B5EF4-FFF2-40B4-BE49-F238E27FC236}">
                <a16:creationId xmlns:a16="http://schemas.microsoft.com/office/drawing/2014/main" id="{56172955-4FC9-21A4-D7E0-E6B6DA3272F4}"/>
              </a:ext>
            </a:extLst>
          </p:cNvPr>
          <p:cNvGrpSpPr/>
          <p:nvPr userDrawn="1"/>
        </p:nvGrpSpPr>
        <p:grpSpPr>
          <a:xfrm>
            <a:off x="8326865" y="170220"/>
            <a:ext cx="274865" cy="913496"/>
            <a:chOff x="11249563" y="384217"/>
            <a:chExt cx="288758" cy="1686849"/>
          </a:xfrm>
        </p:grpSpPr>
        <p:cxnSp>
          <p:nvCxnSpPr>
            <p:cNvPr id="314" name="Straight Connector 8907">
              <a:extLst>
                <a:ext uri="{FF2B5EF4-FFF2-40B4-BE49-F238E27FC236}">
                  <a16:creationId xmlns:a16="http://schemas.microsoft.com/office/drawing/2014/main" id="{B577C099-9F6B-8C02-1F3E-5F1616492E46}"/>
                </a:ext>
              </a:extLst>
            </p:cNvPr>
            <p:cNvCxnSpPr>
              <a:cxnSpLocks/>
            </p:cNvCxnSpPr>
            <p:nvPr userDrawn="1"/>
          </p:nvCxnSpPr>
          <p:spPr>
            <a:xfrm>
              <a:off x="11249563" y="384217"/>
              <a:ext cx="0" cy="1686849"/>
            </a:xfrm>
            <a:prstGeom prst="line">
              <a:avLst/>
            </a:prstGeom>
            <a:ln w="12700">
              <a:solidFill>
                <a:srgbClr val="C65BC4">
                  <a:alpha val="85000"/>
                </a:srgbClr>
              </a:solidFill>
              <a:tailEnd type="oval"/>
            </a:ln>
            <a:effectLst/>
          </p:spPr>
          <p:style>
            <a:lnRef idx="1">
              <a:schemeClr val="accent1"/>
            </a:lnRef>
            <a:fillRef idx="0">
              <a:schemeClr val="accent1"/>
            </a:fillRef>
            <a:effectRef idx="0">
              <a:schemeClr val="accent1"/>
            </a:effectRef>
            <a:fontRef idx="minor">
              <a:schemeClr val="tx1"/>
            </a:fontRef>
          </p:style>
        </p:cxnSp>
        <p:cxnSp>
          <p:nvCxnSpPr>
            <p:cNvPr id="315" name="Straight Connector 8909">
              <a:extLst>
                <a:ext uri="{FF2B5EF4-FFF2-40B4-BE49-F238E27FC236}">
                  <a16:creationId xmlns:a16="http://schemas.microsoft.com/office/drawing/2014/main" id="{0E48B1EC-1B34-DE95-10D0-EE6FFF4757CF}"/>
                </a:ext>
              </a:extLst>
            </p:cNvPr>
            <p:cNvCxnSpPr>
              <a:cxnSpLocks/>
            </p:cNvCxnSpPr>
            <p:nvPr userDrawn="1"/>
          </p:nvCxnSpPr>
          <p:spPr>
            <a:xfrm>
              <a:off x="11538321" y="384217"/>
              <a:ext cx="0" cy="1465803"/>
            </a:xfrm>
            <a:prstGeom prst="line">
              <a:avLst/>
            </a:prstGeom>
            <a:ln w="12700">
              <a:solidFill>
                <a:srgbClr val="C65BC4">
                  <a:alpha val="85000"/>
                </a:srgbClr>
              </a:solidFill>
              <a:tailEnd type="oval"/>
            </a:ln>
            <a:effectLst/>
          </p:spPr>
          <p:style>
            <a:lnRef idx="1">
              <a:schemeClr val="accent1"/>
            </a:lnRef>
            <a:fillRef idx="0">
              <a:schemeClr val="accent1"/>
            </a:fillRef>
            <a:effectRef idx="0">
              <a:schemeClr val="accent1"/>
            </a:effectRef>
            <a:fontRef idx="minor">
              <a:schemeClr val="tx1"/>
            </a:fontRef>
          </p:style>
        </p:cxnSp>
      </p:grpSp>
      <p:sp>
        <p:nvSpPr>
          <p:cNvPr id="313" name="Slide Number Placeholder 1">
            <a:extLst>
              <a:ext uri="{FF2B5EF4-FFF2-40B4-BE49-F238E27FC236}">
                <a16:creationId xmlns:a16="http://schemas.microsoft.com/office/drawing/2014/main" id="{64378039-D76A-98DB-C745-8E66E1ABA6E9}"/>
              </a:ext>
            </a:extLst>
          </p:cNvPr>
          <p:cNvSpPr>
            <a:spLocks noGrp="1"/>
          </p:cNvSpPr>
          <p:nvPr userDrawn="1"/>
        </p:nvSpPr>
        <p:spPr>
          <a:xfrm>
            <a:off x="8464298" y="6136309"/>
            <a:ext cx="2090318" cy="27593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F9DFEF-FF77-40A8-AE33-538C6B6130A2}" type="slidenum">
              <a:rPr lang="en-ID" smtClean="0"/>
              <a:pPr/>
              <a:t>‹#›</a:t>
            </a:fld>
            <a:endParaRPr lang="en-ID"/>
          </a:p>
        </p:txBody>
      </p:sp>
    </p:spTree>
    <p:extLst>
      <p:ext uri="{BB962C8B-B14F-4D97-AF65-F5344CB8AC3E}">
        <p14:creationId xmlns:p14="http://schemas.microsoft.com/office/powerpoint/2010/main" val="2456735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8088" y="484423"/>
            <a:ext cx="7056784" cy="1446550"/>
          </a:xfrm>
          <a:prstGeom prst="rect">
            <a:avLst/>
          </a:prstGeom>
          <a:noFill/>
        </p:spPr>
        <p:txBody>
          <a:bodyPr wrap="square" rtlCol="0">
            <a:spAutoFit/>
          </a:bodyPr>
          <a:lstStyle/>
          <a:p>
            <a:pPr algn="ctr"/>
            <a:r>
              <a:rPr lang="ko-KR" altLang="en-US" sz="8800" dirty="0" err="1" smtClean="0">
                <a:solidFill>
                  <a:schemeClr val="bg1">
                    <a:lumMod val="75000"/>
                  </a:schemeClr>
                </a:solidFill>
                <a:latin typeface="HY강B" pitchFamily="18" charset="-127"/>
                <a:ea typeface="HY강B" pitchFamily="18" charset="-127"/>
              </a:rPr>
              <a:t>정규표현식</a:t>
            </a:r>
            <a:endParaRPr lang="ko-KR" altLang="en-US" sz="8800" dirty="0">
              <a:solidFill>
                <a:schemeClr val="bg1">
                  <a:lumMod val="75000"/>
                </a:schemeClr>
              </a:solidFill>
              <a:latin typeface="HY강B" pitchFamily="18" charset="-127"/>
              <a:ea typeface="HY강B" pitchFamily="18" charset="-127"/>
            </a:endParaRPr>
          </a:p>
        </p:txBody>
      </p:sp>
      <p:sp>
        <p:nvSpPr>
          <p:cNvPr id="3" name="TextBox 2"/>
          <p:cNvSpPr txBox="1"/>
          <p:nvPr/>
        </p:nvSpPr>
        <p:spPr>
          <a:xfrm>
            <a:off x="1066028" y="1930973"/>
            <a:ext cx="7056784" cy="1938992"/>
          </a:xfrm>
          <a:prstGeom prst="rect">
            <a:avLst/>
          </a:prstGeom>
          <a:noFill/>
        </p:spPr>
        <p:txBody>
          <a:bodyPr wrap="square" rtlCol="0">
            <a:spAutoFit/>
          </a:bodyPr>
          <a:lstStyle/>
          <a:p>
            <a:pPr algn="ctr"/>
            <a:r>
              <a:rPr lang="en-US" altLang="ko-KR" sz="8800" dirty="0" smtClean="0">
                <a:solidFill>
                  <a:schemeClr val="bg1">
                    <a:lumMod val="75000"/>
                  </a:schemeClr>
                </a:solidFill>
                <a:latin typeface="HY강B" pitchFamily="18" charset="-127"/>
                <a:ea typeface="HY강B" pitchFamily="18" charset="-127"/>
              </a:rPr>
              <a:t>/</a:t>
            </a:r>
            <a:r>
              <a:rPr lang="en-US" altLang="ko-KR" sz="8800" dirty="0" err="1" smtClean="0">
                <a:solidFill>
                  <a:schemeClr val="bg1">
                    <a:lumMod val="75000"/>
                  </a:schemeClr>
                </a:solidFill>
                <a:latin typeface="HY강B" pitchFamily="18" charset="-127"/>
                <a:ea typeface="HY강B" pitchFamily="18" charset="-127"/>
              </a:rPr>
              <a:t>regiex</a:t>
            </a:r>
            <a:r>
              <a:rPr lang="en-US" altLang="ko-KR" sz="8800" dirty="0" smtClean="0">
                <a:solidFill>
                  <a:schemeClr val="bg1">
                    <a:lumMod val="75000"/>
                  </a:schemeClr>
                </a:solidFill>
                <a:latin typeface="HY강B" pitchFamily="18" charset="-127"/>
                <a:ea typeface="HY강B" pitchFamily="18" charset="-127"/>
              </a:rPr>
              <a:t>?/</a:t>
            </a:r>
          </a:p>
          <a:p>
            <a:pPr algn="ctr"/>
            <a:r>
              <a:rPr lang="ko-KR" altLang="en-US" sz="3200" dirty="0" err="1" smtClean="0">
                <a:solidFill>
                  <a:schemeClr val="bg1">
                    <a:lumMod val="75000"/>
                  </a:schemeClr>
                </a:solidFill>
                <a:latin typeface="HY강B" pitchFamily="18" charset="-127"/>
                <a:ea typeface="HY강B" pitchFamily="18" charset="-127"/>
              </a:rPr>
              <a:t>레직</a:t>
            </a:r>
            <a:r>
              <a:rPr lang="ko-KR" altLang="en-US" sz="3200" dirty="0" err="1">
                <a:solidFill>
                  <a:schemeClr val="bg1">
                    <a:lumMod val="75000"/>
                  </a:schemeClr>
                </a:solidFill>
                <a:latin typeface="HY강B" pitchFamily="18" charset="-127"/>
                <a:ea typeface="HY강B" pitchFamily="18" charset="-127"/>
              </a:rPr>
              <a:t>스</a:t>
            </a:r>
            <a:endParaRPr lang="ko-KR" altLang="en-US" sz="3200" dirty="0">
              <a:solidFill>
                <a:schemeClr val="bg1">
                  <a:lumMod val="75000"/>
                </a:schemeClr>
              </a:solidFill>
              <a:latin typeface="HY강B" pitchFamily="18" charset="-127"/>
              <a:ea typeface="HY강B" pitchFamily="18" charset="-127"/>
            </a:endParaRPr>
          </a:p>
        </p:txBody>
      </p:sp>
      <p:sp>
        <p:nvSpPr>
          <p:cNvPr id="4" name="TextBox 3"/>
          <p:cNvSpPr txBox="1"/>
          <p:nvPr/>
        </p:nvSpPr>
        <p:spPr>
          <a:xfrm>
            <a:off x="2965588" y="4084823"/>
            <a:ext cx="2925160" cy="369332"/>
          </a:xfrm>
          <a:prstGeom prst="rect">
            <a:avLst/>
          </a:prstGeom>
          <a:noFill/>
        </p:spPr>
        <p:txBody>
          <a:bodyPr wrap="none" rtlCol="0">
            <a:spAutoFit/>
          </a:bodyPr>
          <a:lstStyle/>
          <a:p>
            <a:r>
              <a:rPr lang="en-US" altLang="ko-KR" dirty="0" smtClean="0">
                <a:solidFill>
                  <a:schemeClr val="bg1"/>
                </a:solidFill>
              </a:rPr>
              <a:t>Regular expression</a:t>
            </a:r>
            <a:r>
              <a:rPr lang="ko-KR" altLang="en-US" dirty="0" smtClean="0">
                <a:solidFill>
                  <a:schemeClr val="bg1"/>
                </a:solidFill>
              </a:rPr>
              <a:t>의 약자</a:t>
            </a:r>
            <a:endParaRPr lang="ko-KR" altLang="en-US" dirty="0">
              <a:solidFill>
                <a:schemeClr val="bg1"/>
              </a:solidFill>
            </a:endParaRPr>
          </a:p>
        </p:txBody>
      </p:sp>
      <p:sp>
        <p:nvSpPr>
          <p:cNvPr id="5" name="직사각형 4"/>
          <p:cNvSpPr/>
          <p:nvPr/>
        </p:nvSpPr>
        <p:spPr>
          <a:xfrm>
            <a:off x="1763688" y="-1895028"/>
            <a:ext cx="4572000" cy="646331"/>
          </a:xfrm>
          <a:prstGeom prst="rect">
            <a:avLst/>
          </a:prstGeom>
        </p:spPr>
        <p:txBody>
          <a:bodyPr>
            <a:spAutoFit/>
          </a:bodyPr>
          <a:lstStyle/>
          <a:p>
            <a:r>
              <a:rPr lang="en-US" altLang="ko-KR" dirty="0" smtClean="0"/>
              <a:t>https://www.youtube.com/watch?v=t3M6toIflyQ</a:t>
            </a:r>
            <a:endParaRPr lang="ko-KR" altLang="en-US" dirty="0"/>
          </a:p>
        </p:txBody>
      </p:sp>
      <p:sp>
        <p:nvSpPr>
          <p:cNvPr id="6" name="TextBox 5"/>
          <p:cNvSpPr txBox="1"/>
          <p:nvPr/>
        </p:nvSpPr>
        <p:spPr>
          <a:xfrm>
            <a:off x="2965588" y="4669013"/>
            <a:ext cx="3744416" cy="369332"/>
          </a:xfrm>
          <a:prstGeom prst="rect">
            <a:avLst/>
          </a:prstGeom>
          <a:noFill/>
        </p:spPr>
        <p:txBody>
          <a:bodyPr wrap="square" rtlCol="0">
            <a:spAutoFit/>
          </a:bodyPr>
          <a:lstStyle/>
          <a:p>
            <a:r>
              <a:rPr lang="en-US" altLang="ko-KR" dirty="0">
                <a:solidFill>
                  <a:schemeClr val="bg1"/>
                </a:solidFill>
              </a:rPr>
              <a:t>https://regexr.com/5mhou</a:t>
            </a:r>
            <a:endParaRPr lang="ko-KR" altLang="en-US" dirty="0">
              <a:solidFill>
                <a:schemeClr val="bg1"/>
              </a:solidFill>
            </a:endParaRPr>
          </a:p>
        </p:txBody>
      </p:sp>
    </p:spTree>
    <p:extLst>
      <p:ext uri="{BB962C8B-B14F-4D97-AF65-F5344CB8AC3E}">
        <p14:creationId xmlns:p14="http://schemas.microsoft.com/office/powerpoint/2010/main" val="3009777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05644" y="4731040"/>
            <a:ext cx="8229600" cy="731404"/>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400" dirty="0" smtClean="0">
                <a:solidFill>
                  <a:schemeClr val="bg1">
                    <a:lumMod val="75000"/>
                  </a:schemeClr>
                </a:solidFill>
                <a:latin typeface="HY중고딕" panose="02030600000101010101" pitchFamily="18" charset="-127"/>
                <a:ea typeface="HY중고딕" panose="02030600000101010101" pitchFamily="18" charset="-127"/>
              </a:rPr>
              <a:t>gr</a:t>
            </a:r>
            <a:r>
              <a:rPr lang="ko-KR" altLang="en-US" sz="2400" dirty="0" smtClean="0">
                <a:solidFill>
                  <a:schemeClr val="bg1">
                    <a:lumMod val="75000"/>
                  </a:schemeClr>
                </a:solidFill>
                <a:latin typeface="HY중고딕" panose="02030600000101010101" pitchFamily="18" charset="-127"/>
                <a:ea typeface="HY중고딕" panose="02030600000101010101" pitchFamily="18" charset="-127"/>
              </a:rPr>
              <a:t>로 시작 하고 </a:t>
            </a:r>
            <a:r>
              <a:rPr lang="en-US" altLang="ko-KR" sz="2400" dirty="0" smtClean="0">
                <a:solidFill>
                  <a:schemeClr val="bg1">
                    <a:lumMod val="75000"/>
                  </a:schemeClr>
                </a:solidFill>
                <a:latin typeface="HY중고딕" panose="02030600000101010101" pitchFamily="18" charset="-127"/>
                <a:ea typeface="HY중고딕" panose="02030600000101010101" pitchFamily="18" charset="-127"/>
              </a:rPr>
              <a:t>e</a:t>
            </a:r>
            <a:r>
              <a:rPr lang="ko-KR" altLang="en-US" sz="2400" dirty="0" smtClean="0">
                <a:solidFill>
                  <a:schemeClr val="bg1">
                    <a:lumMod val="75000"/>
                  </a:schemeClr>
                </a:solidFill>
                <a:latin typeface="HY중고딕" panose="02030600000101010101" pitchFamily="18" charset="-127"/>
                <a:ea typeface="HY중고딕" panose="02030600000101010101" pitchFamily="18" charset="-127"/>
              </a:rPr>
              <a:t>또는 </a:t>
            </a:r>
            <a:r>
              <a:rPr lang="en-US" altLang="ko-KR" sz="2400" dirty="0" smtClean="0">
                <a:solidFill>
                  <a:schemeClr val="bg1">
                    <a:lumMod val="75000"/>
                  </a:schemeClr>
                </a:solidFill>
                <a:latin typeface="HY중고딕" panose="02030600000101010101" pitchFamily="18" charset="-127"/>
                <a:ea typeface="HY중고딕" panose="02030600000101010101" pitchFamily="18" charset="-127"/>
              </a:rPr>
              <a:t>a</a:t>
            </a:r>
            <a:r>
              <a:rPr lang="ko-KR" altLang="en-US" sz="2400" dirty="0" smtClean="0">
                <a:solidFill>
                  <a:schemeClr val="bg1">
                    <a:lumMod val="75000"/>
                  </a:schemeClr>
                </a:solidFill>
                <a:latin typeface="HY중고딕" panose="02030600000101010101" pitchFamily="18" charset="-127"/>
                <a:ea typeface="HY중고딕" panose="02030600000101010101" pitchFamily="18" charset="-127"/>
              </a:rPr>
              <a:t>또는 </a:t>
            </a:r>
            <a:r>
              <a:rPr lang="en-US" altLang="ko-KR" sz="2400" dirty="0" smtClean="0">
                <a:solidFill>
                  <a:schemeClr val="bg1">
                    <a:lumMod val="75000"/>
                  </a:schemeClr>
                </a:solidFill>
                <a:latin typeface="HY중고딕" panose="02030600000101010101" pitchFamily="18" charset="-127"/>
                <a:ea typeface="HY중고딕" panose="02030600000101010101" pitchFamily="18" charset="-127"/>
              </a:rPr>
              <a:t>d</a:t>
            </a:r>
            <a:r>
              <a:rPr lang="ko-KR" altLang="en-US" sz="2400" dirty="0" smtClean="0">
                <a:solidFill>
                  <a:schemeClr val="bg1">
                    <a:lumMod val="75000"/>
                  </a:schemeClr>
                </a:solidFill>
                <a:latin typeface="HY중고딕" panose="02030600000101010101" pitchFamily="18" charset="-127"/>
                <a:ea typeface="HY중고딕" panose="02030600000101010101" pitchFamily="18" charset="-127"/>
              </a:rPr>
              <a:t>가 있고 </a:t>
            </a:r>
            <a:r>
              <a:rPr lang="en-US" altLang="ko-KR" sz="2400" dirty="0" smtClean="0">
                <a:solidFill>
                  <a:schemeClr val="bg1">
                    <a:lumMod val="75000"/>
                  </a:schemeClr>
                </a:solidFill>
                <a:latin typeface="HY중고딕" panose="02030600000101010101" pitchFamily="18" charset="-127"/>
                <a:ea typeface="HY중고딕" panose="02030600000101010101" pitchFamily="18" charset="-127"/>
              </a:rPr>
              <a:t>y</a:t>
            </a:r>
            <a:r>
              <a:rPr lang="ko-KR" altLang="en-US" sz="2400" dirty="0" smtClean="0">
                <a:solidFill>
                  <a:schemeClr val="bg1">
                    <a:lumMod val="75000"/>
                  </a:schemeClr>
                </a:solidFill>
                <a:latin typeface="HY중고딕" panose="02030600000101010101" pitchFamily="18" charset="-127"/>
                <a:ea typeface="HY중고딕" panose="02030600000101010101" pitchFamily="18" charset="-127"/>
              </a:rPr>
              <a:t>로 끝남</a:t>
            </a:r>
            <a:endParaRPr lang="en-US" altLang="ko-KR" sz="2400" dirty="0" smtClean="0">
              <a:solidFill>
                <a:schemeClr val="bg1">
                  <a:lumMod val="75000"/>
                </a:schemeClr>
              </a:solidFill>
              <a:latin typeface="HY중고딕" panose="02030600000101010101" pitchFamily="18" charset="-127"/>
              <a:ea typeface="HY중고딕" panose="02030600000101010101" pitchFamily="18" charset="-127"/>
            </a:endParaRPr>
          </a:p>
          <a:p>
            <a:pPr algn="l"/>
            <a:r>
              <a:rPr lang="ko-KR" altLang="en-US" sz="2400" dirty="0" err="1" smtClean="0">
                <a:solidFill>
                  <a:schemeClr val="bg1">
                    <a:lumMod val="75000"/>
                  </a:schemeClr>
                </a:solidFill>
                <a:latin typeface="HY중고딕" panose="02030600000101010101" pitchFamily="18" charset="-127"/>
                <a:ea typeface="HY중고딕" panose="02030600000101010101" pitchFamily="18" charset="-127"/>
              </a:rPr>
              <a:t>대괄호안에있는</a:t>
            </a:r>
            <a:r>
              <a:rPr lang="ko-KR" altLang="en-US" sz="2400" dirty="0" smtClean="0">
                <a:solidFill>
                  <a:schemeClr val="bg1">
                    <a:lumMod val="75000"/>
                  </a:schemeClr>
                </a:solidFill>
                <a:latin typeface="HY중고딕" panose="02030600000101010101" pitchFamily="18" charset="-127"/>
                <a:ea typeface="HY중고딕" panose="02030600000101010101" pitchFamily="18" charset="-127"/>
              </a:rPr>
              <a:t> </a:t>
            </a:r>
            <a:r>
              <a:rPr lang="ko-KR" altLang="en-US" sz="2400" dirty="0" err="1" smtClean="0">
                <a:solidFill>
                  <a:schemeClr val="bg1">
                    <a:lumMod val="75000"/>
                  </a:schemeClr>
                </a:solidFill>
                <a:latin typeface="HY중고딕" panose="02030600000101010101" pitchFamily="18" charset="-127"/>
                <a:ea typeface="HY중고딕" panose="02030600000101010101" pitchFamily="18" charset="-127"/>
              </a:rPr>
              <a:t>글자중</a:t>
            </a:r>
            <a:r>
              <a:rPr lang="ko-KR" altLang="en-US" sz="2400" dirty="0" smtClean="0">
                <a:solidFill>
                  <a:schemeClr val="bg1">
                    <a:lumMod val="75000"/>
                  </a:schemeClr>
                </a:solidFill>
                <a:latin typeface="HY중고딕" panose="02030600000101010101" pitchFamily="18" charset="-127"/>
                <a:ea typeface="HY중고딕" panose="02030600000101010101" pitchFamily="18" charset="-127"/>
              </a:rPr>
              <a:t> 하나라도 </a:t>
            </a:r>
            <a:r>
              <a:rPr lang="ko-KR" altLang="en-US" sz="2400" dirty="0" err="1" smtClean="0">
                <a:solidFill>
                  <a:schemeClr val="bg1">
                    <a:lumMod val="75000"/>
                  </a:schemeClr>
                </a:solidFill>
                <a:latin typeface="HY중고딕" panose="02030600000101010101" pitchFamily="18" charset="-127"/>
                <a:ea typeface="HY중고딕" panose="02030600000101010101" pitchFamily="18" charset="-127"/>
              </a:rPr>
              <a:t>만족하는것을</a:t>
            </a:r>
            <a:r>
              <a:rPr lang="ko-KR" altLang="en-US" sz="2400" dirty="0" smtClean="0">
                <a:solidFill>
                  <a:schemeClr val="bg1">
                    <a:lumMod val="75000"/>
                  </a:schemeClr>
                </a:solidFill>
                <a:latin typeface="HY중고딕" panose="02030600000101010101" pitchFamily="18" charset="-127"/>
                <a:ea typeface="HY중고딕" panose="02030600000101010101" pitchFamily="18" charset="-127"/>
              </a:rPr>
              <a:t> 찾는다</a:t>
            </a:r>
            <a:endParaRPr lang="ko-KR" altLang="en-US" sz="2400" dirty="0">
              <a:solidFill>
                <a:schemeClr val="bg1">
                  <a:lumMod val="75000"/>
                </a:schemeClr>
              </a:solidFill>
              <a:latin typeface="HY중고딕" panose="02030600000101010101" pitchFamily="18" charset="-127"/>
              <a:ea typeface="HY중고딕" panose="02030600000101010101" pitchFamily="18" charset="-127"/>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7220"/>
            <a:ext cx="61150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18" y="2783954"/>
            <a:ext cx="580072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제목 1"/>
          <p:cNvSpPr txBox="1">
            <a:spLocks/>
          </p:cNvSpPr>
          <p:nvPr/>
        </p:nvSpPr>
        <p:spPr>
          <a:xfrm>
            <a:off x="6408787" y="2114600"/>
            <a:ext cx="2252936" cy="1017240"/>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solidFill>
                <a:latin typeface="HY중고딕" panose="02030600000101010101" pitchFamily="18" charset="-127"/>
                <a:ea typeface="HY중고딕" panose="02030600000101010101" pitchFamily="18" charset="-127"/>
              </a:rPr>
              <a:t>둘 동일한 내용이다</a:t>
            </a:r>
            <a:endParaRPr lang="ko-KR" altLang="en-US" sz="2400" dirty="0">
              <a:solidFill>
                <a:schemeClr val="bg1"/>
              </a:solidFill>
              <a:latin typeface="HY중고딕" panose="02030600000101010101" pitchFamily="18" charset="-127"/>
              <a:ea typeface="HY중고딕" panose="02030600000101010101" pitchFamily="18" charset="-127"/>
            </a:endParaRPr>
          </a:p>
        </p:txBody>
      </p:sp>
      <p:sp>
        <p:nvSpPr>
          <p:cNvPr id="3" name="TextBox 2"/>
          <p:cNvSpPr txBox="1"/>
          <p:nvPr/>
        </p:nvSpPr>
        <p:spPr>
          <a:xfrm>
            <a:off x="6804248" y="913284"/>
            <a:ext cx="2232248" cy="646331"/>
          </a:xfrm>
          <a:prstGeom prst="rect">
            <a:avLst/>
          </a:prstGeom>
          <a:noFill/>
        </p:spPr>
        <p:txBody>
          <a:bodyPr wrap="square" rtlCol="0">
            <a:spAutoFit/>
          </a:bodyPr>
          <a:lstStyle/>
          <a:p>
            <a:r>
              <a:rPr lang="en-US" altLang="ko-KR" dirty="0" smtClean="0">
                <a:solidFill>
                  <a:schemeClr val="bg1"/>
                </a:solidFill>
              </a:rPr>
              <a:t>Gr()y</a:t>
            </a:r>
          </a:p>
          <a:p>
            <a:r>
              <a:rPr lang="en-US" altLang="ko-KR" dirty="0" err="1" smtClean="0">
                <a:solidFill>
                  <a:schemeClr val="bg1"/>
                </a:solidFill>
              </a:rPr>
              <a:t>Gr~y</a:t>
            </a:r>
            <a:r>
              <a:rPr lang="en-US" altLang="ko-KR" dirty="0" smtClean="0">
                <a:solidFill>
                  <a:schemeClr val="bg1"/>
                </a:solidFill>
              </a:rPr>
              <a:t> </a:t>
            </a:r>
            <a:r>
              <a:rPr lang="ko-KR" altLang="en-US" dirty="0" smtClean="0">
                <a:solidFill>
                  <a:schemeClr val="bg1"/>
                </a:solidFill>
              </a:rPr>
              <a:t>찾기</a:t>
            </a:r>
            <a:endParaRPr lang="ko-KR" altLang="en-US" dirty="0">
              <a:solidFill>
                <a:schemeClr val="bg1"/>
              </a:solidFill>
            </a:endParaRPr>
          </a:p>
        </p:txBody>
      </p:sp>
    </p:spTree>
    <p:extLst>
      <p:ext uri="{BB962C8B-B14F-4D97-AF65-F5344CB8AC3E}">
        <p14:creationId xmlns:p14="http://schemas.microsoft.com/office/powerpoint/2010/main" val="4245677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위에 둘은 동일한 결과</a:t>
            </a:r>
            <a:endParaRPr lang="ko-KR" altLang="en-US" sz="2400" dirty="0">
              <a:solidFill>
                <a:schemeClr val="bg1">
                  <a:lumMod val="75000"/>
                </a:schemeClr>
              </a:solidFill>
              <a:latin typeface="HY강B" pitchFamily="18" charset="-127"/>
              <a:ea typeface="HY강B" pitchFamily="18" charset="-127"/>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932" y="337221"/>
            <a:ext cx="3944044" cy="227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503491"/>
            <a:ext cx="3467116" cy="208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9552" y="2929508"/>
            <a:ext cx="7128792" cy="369332"/>
          </a:xfrm>
          <a:prstGeom prst="rect">
            <a:avLst/>
          </a:prstGeom>
          <a:noFill/>
        </p:spPr>
        <p:txBody>
          <a:bodyPr wrap="square" rtlCol="0">
            <a:spAutoFit/>
          </a:bodyPr>
          <a:lstStyle/>
          <a:p>
            <a:r>
              <a:rPr lang="en-US" altLang="ko-KR" dirty="0" smtClean="0">
                <a:solidFill>
                  <a:schemeClr val="bg1"/>
                </a:solidFill>
              </a:rPr>
              <a:t>[]</a:t>
            </a:r>
            <a:r>
              <a:rPr lang="ko-KR" altLang="en-US" dirty="0" smtClean="0">
                <a:solidFill>
                  <a:schemeClr val="bg1"/>
                </a:solidFill>
              </a:rPr>
              <a:t>안의 </a:t>
            </a:r>
            <a:r>
              <a:rPr lang="ko-KR" altLang="en-US" dirty="0" err="1" smtClean="0">
                <a:solidFill>
                  <a:schemeClr val="bg1"/>
                </a:solidFill>
              </a:rPr>
              <a:t>어떤글자라도</a:t>
            </a:r>
            <a:r>
              <a:rPr lang="ko-KR" altLang="en-US" dirty="0" smtClean="0">
                <a:solidFill>
                  <a:schemeClr val="bg1"/>
                </a:solidFill>
              </a:rPr>
              <a:t> 있으면 상관없음</a:t>
            </a:r>
            <a:endParaRPr lang="ko-KR" altLang="en-US" dirty="0">
              <a:solidFill>
                <a:schemeClr val="bg1"/>
              </a:solidFill>
            </a:endParaRPr>
          </a:p>
        </p:txBody>
      </p:sp>
    </p:spTree>
    <p:extLst>
      <p:ext uri="{BB962C8B-B14F-4D97-AF65-F5344CB8AC3E}">
        <p14:creationId xmlns:p14="http://schemas.microsoft.com/office/powerpoint/2010/main" val="240620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4153644"/>
            <a:ext cx="8229600" cy="110276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smtClean="0">
                <a:solidFill>
                  <a:schemeClr val="bg1">
                    <a:lumMod val="75000"/>
                  </a:schemeClr>
                </a:solidFill>
                <a:latin typeface="HY강B" pitchFamily="18" charset="-127"/>
                <a:ea typeface="HY강B" pitchFamily="18" charset="-127"/>
              </a:rPr>
              <a:t>a</a:t>
            </a:r>
            <a:r>
              <a:rPr lang="ko-KR" altLang="en-US" sz="2400" dirty="0" smtClean="0">
                <a:solidFill>
                  <a:schemeClr val="bg1">
                    <a:lumMod val="75000"/>
                  </a:schemeClr>
                </a:solidFill>
                <a:latin typeface="HY강B" pitchFamily="18" charset="-127"/>
                <a:ea typeface="HY강B" pitchFamily="18" charset="-127"/>
              </a:rPr>
              <a:t>부터 </a:t>
            </a:r>
            <a:r>
              <a:rPr lang="en-US" altLang="ko-KR" sz="2400" dirty="0" smtClean="0">
                <a:solidFill>
                  <a:schemeClr val="bg1">
                    <a:lumMod val="75000"/>
                  </a:schemeClr>
                </a:solidFill>
                <a:latin typeface="HY강B" pitchFamily="18" charset="-127"/>
                <a:ea typeface="HY강B" pitchFamily="18" charset="-127"/>
              </a:rPr>
              <a:t>z</a:t>
            </a:r>
            <a:r>
              <a:rPr lang="ko-KR" altLang="en-US" sz="2400" dirty="0" smtClean="0">
                <a:solidFill>
                  <a:schemeClr val="bg1">
                    <a:lumMod val="75000"/>
                  </a:schemeClr>
                </a:solidFill>
                <a:latin typeface="HY강B" pitchFamily="18" charset="-127"/>
                <a:ea typeface="HY강B" pitchFamily="18" charset="-127"/>
              </a:rPr>
              <a:t>까지 </a:t>
            </a:r>
            <a:r>
              <a:rPr lang="en-US" altLang="ko-KR" sz="2400" dirty="0" smtClean="0">
                <a:solidFill>
                  <a:schemeClr val="bg1">
                    <a:lumMod val="75000"/>
                  </a:schemeClr>
                </a:solidFill>
                <a:latin typeface="HY강B" pitchFamily="18" charset="-127"/>
                <a:ea typeface="HY강B" pitchFamily="18" charset="-127"/>
              </a:rPr>
              <a:t>a</a:t>
            </a:r>
            <a:r>
              <a:rPr lang="ko-KR" altLang="en-US" sz="2400" dirty="0" smtClean="0">
                <a:solidFill>
                  <a:schemeClr val="bg1">
                    <a:lumMod val="75000"/>
                  </a:schemeClr>
                </a:solidFill>
                <a:latin typeface="HY강B" pitchFamily="18" charset="-127"/>
                <a:ea typeface="HY강B" pitchFamily="18" charset="-127"/>
              </a:rPr>
              <a:t>부터 </a:t>
            </a:r>
            <a:r>
              <a:rPr lang="en-US" altLang="ko-KR" sz="2400" dirty="0" smtClean="0">
                <a:solidFill>
                  <a:schemeClr val="bg1">
                    <a:lumMod val="75000"/>
                  </a:schemeClr>
                </a:solidFill>
                <a:latin typeface="HY강B" pitchFamily="18" charset="-127"/>
                <a:ea typeface="HY강B" pitchFamily="18" charset="-127"/>
              </a:rPr>
              <a:t>z</a:t>
            </a:r>
            <a:r>
              <a:rPr lang="ko-KR" altLang="en-US" sz="2400" dirty="0" smtClean="0">
                <a:solidFill>
                  <a:schemeClr val="bg1">
                    <a:lumMod val="75000"/>
                  </a:schemeClr>
                </a:solidFill>
                <a:latin typeface="HY강B" pitchFamily="18" charset="-127"/>
                <a:ea typeface="HY강B" pitchFamily="18" charset="-127"/>
              </a:rPr>
              <a:t>까지 숫자 </a:t>
            </a:r>
            <a:r>
              <a:rPr lang="en-US" altLang="ko-KR" sz="2400" dirty="0" smtClean="0">
                <a:solidFill>
                  <a:schemeClr val="bg1">
                    <a:lumMod val="75000"/>
                  </a:schemeClr>
                </a:solidFill>
                <a:latin typeface="HY강B" pitchFamily="18" charset="-127"/>
                <a:ea typeface="HY강B" pitchFamily="18" charset="-127"/>
              </a:rPr>
              <a:t>0</a:t>
            </a:r>
            <a:r>
              <a:rPr lang="ko-KR" altLang="en-US" sz="2400" dirty="0" smtClean="0">
                <a:solidFill>
                  <a:schemeClr val="bg1">
                    <a:lumMod val="75000"/>
                  </a:schemeClr>
                </a:solidFill>
                <a:latin typeface="HY강B" pitchFamily="18" charset="-127"/>
                <a:ea typeface="HY강B" pitchFamily="18" charset="-127"/>
              </a:rPr>
              <a:t>부터 </a:t>
            </a:r>
            <a:r>
              <a:rPr lang="en-US" altLang="ko-KR" sz="2400" dirty="0" smtClean="0">
                <a:solidFill>
                  <a:schemeClr val="bg1">
                    <a:lumMod val="75000"/>
                  </a:schemeClr>
                </a:solidFill>
                <a:latin typeface="HY강B" pitchFamily="18" charset="-127"/>
                <a:ea typeface="HY강B" pitchFamily="18" charset="-127"/>
              </a:rPr>
              <a:t>9</a:t>
            </a:r>
            <a:r>
              <a:rPr lang="ko-KR" altLang="en-US" sz="2400" dirty="0" smtClean="0">
                <a:solidFill>
                  <a:schemeClr val="bg1">
                    <a:lumMod val="75000"/>
                  </a:schemeClr>
                </a:solidFill>
                <a:latin typeface="HY강B" pitchFamily="18" charset="-127"/>
                <a:ea typeface="HY강B" pitchFamily="18" charset="-127"/>
              </a:rPr>
              <a:t>까지 하나라도 만족하면 모두 찾는다</a:t>
            </a:r>
            <a:r>
              <a:rPr lang="en-US" altLang="ko-KR" sz="2400" dirty="0" smtClean="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922"/>
          <a:stretch/>
        </p:blipFill>
        <p:spPr bwMode="auto">
          <a:xfrm>
            <a:off x="366217" y="337220"/>
            <a:ext cx="546866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a:solidFill>
                  <a:schemeClr val="bg1">
                    <a:lumMod val="75000"/>
                  </a:schemeClr>
                </a:solidFill>
                <a:latin typeface="HY강B" pitchFamily="18" charset="-127"/>
                <a:ea typeface="HY강B" pitchFamily="18" charset="-127"/>
              </a:rPr>
              <a:t>a</a:t>
            </a:r>
            <a:r>
              <a:rPr lang="ko-KR" altLang="en-US" sz="2400" dirty="0">
                <a:solidFill>
                  <a:schemeClr val="bg1">
                    <a:lumMod val="75000"/>
                  </a:schemeClr>
                </a:solidFill>
                <a:latin typeface="HY강B" pitchFamily="18" charset="-127"/>
                <a:ea typeface="HY강B" pitchFamily="18" charset="-127"/>
              </a:rPr>
              <a:t>부터 </a:t>
            </a:r>
            <a:r>
              <a:rPr lang="en-US" altLang="ko-KR" sz="2400" dirty="0">
                <a:solidFill>
                  <a:schemeClr val="bg1">
                    <a:lumMod val="75000"/>
                  </a:schemeClr>
                </a:solidFill>
                <a:latin typeface="HY강B" pitchFamily="18" charset="-127"/>
                <a:ea typeface="HY강B" pitchFamily="18" charset="-127"/>
              </a:rPr>
              <a:t>z</a:t>
            </a:r>
            <a:r>
              <a:rPr lang="ko-KR" altLang="en-US" sz="2400" dirty="0">
                <a:solidFill>
                  <a:schemeClr val="bg1">
                    <a:lumMod val="75000"/>
                  </a:schemeClr>
                </a:solidFill>
                <a:latin typeface="HY강B" pitchFamily="18" charset="-127"/>
                <a:ea typeface="HY강B" pitchFamily="18" charset="-127"/>
              </a:rPr>
              <a:t>까지 </a:t>
            </a:r>
            <a:r>
              <a:rPr lang="en-US" altLang="ko-KR" sz="2400" dirty="0">
                <a:solidFill>
                  <a:schemeClr val="bg1">
                    <a:lumMod val="75000"/>
                  </a:schemeClr>
                </a:solidFill>
                <a:latin typeface="HY강B" pitchFamily="18" charset="-127"/>
                <a:ea typeface="HY강B" pitchFamily="18" charset="-127"/>
              </a:rPr>
              <a:t>a</a:t>
            </a:r>
            <a:r>
              <a:rPr lang="ko-KR" altLang="en-US" sz="2400" dirty="0">
                <a:solidFill>
                  <a:schemeClr val="bg1">
                    <a:lumMod val="75000"/>
                  </a:schemeClr>
                </a:solidFill>
                <a:latin typeface="HY강B" pitchFamily="18" charset="-127"/>
                <a:ea typeface="HY강B" pitchFamily="18" charset="-127"/>
              </a:rPr>
              <a:t>부터 </a:t>
            </a:r>
            <a:r>
              <a:rPr lang="en-US" altLang="ko-KR" sz="2400" dirty="0">
                <a:solidFill>
                  <a:schemeClr val="bg1">
                    <a:lumMod val="75000"/>
                  </a:schemeClr>
                </a:solidFill>
                <a:latin typeface="HY강B" pitchFamily="18" charset="-127"/>
                <a:ea typeface="HY강B" pitchFamily="18" charset="-127"/>
              </a:rPr>
              <a:t>z</a:t>
            </a:r>
            <a:r>
              <a:rPr lang="ko-KR" altLang="en-US" sz="2400" dirty="0">
                <a:solidFill>
                  <a:schemeClr val="bg1">
                    <a:lumMod val="75000"/>
                  </a:schemeClr>
                </a:solidFill>
                <a:latin typeface="HY강B" pitchFamily="18" charset="-127"/>
                <a:ea typeface="HY강B" pitchFamily="18" charset="-127"/>
              </a:rPr>
              <a:t>까지 숫자 </a:t>
            </a:r>
            <a:r>
              <a:rPr lang="en-US" altLang="ko-KR" sz="2400" dirty="0">
                <a:solidFill>
                  <a:schemeClr val="bg1">
                    <a:lumMod val="75000"/>
                  </a:schemeClr>
                </a:solidFill>
                <a:latin typeface="HY강B" pitchFamily="18" charset="-127"/>
                <a:ea typeface="HY강B" pitchFamily="18" charset="-127"/>
              </a:rPr>
              <a:t>0</a:t>
            </a:r>
            <a:r>
              <a:rPr lang="ko-KR" altLang="en-US" sz="2400" dirty="0">
                <a:solidFill>
                  <a:schemeClr val="bg1">
                    <a:lumMod val="75000"/>
                  </a:schemeClr>
                </a:solidFill>
                <a:latin typeface="HY강B" pitchFamily="18" charset="-127"/>
                <a:ea typeface="HY강B" pitchFamily="18" charset="-127"/>
              </a:rPr>
              <a:t>부터 </a:t>
            </a:r>
            <a:r>
              <a:rPr lang="en-US" altLang="ko-KR" sz="2400" dirty="0" smtClean="0">
                <a:solidFill>
                  <a:schemeClr val="bg1">
                    <a:lumMod val="75000"/>
                  </a:schemeClr>
                </a:solidFill>
                <a:latin typeface="HY강B" pitchFamily="18" charset="-127"/>
                <a:ea typeface="HY강B" pitchFamily="18" charset="-127"/>
              </a:rPr>
              <a:t>9</a:t>
            </a:r>
            <a:r>
              <a:rPr lang="ko-KR" altLang="en-US" sz="2400" dirty="0" smtClean="0">
                <a:solidFill>
                  <a:schemeClr val="bg1">
                    <a:lumMod val="75000"/>
                  </a:schemeClr>
                </a:solidFill>
                <a:latin typeface="HY강B" pitchFamily="18" charset="-127"/>
                <a:ea typeface="HY강B" pitchFamily="18" charset="-127"/>
              </a:rPr>
              <a:t>를 </a:t>
            </a:r>
            <a:r>
              <a:rPr lang="ko-KR" altLang="en-US" sz="2400" dirty="0" err="1" smtClean="0">
                <a:solidFill>
                  <a:schemeClr val="bg1">
                    <a:lumMod val="75000"/>
                  </a:schemeClr>
                </a:solidFill>
                <a:latin typeface="HY강B" pitchFamily="18" charset="-127"/>
                <a:ea typeface="HY강B" pitchFamily="18" charset="-127"/>
              </a:rPr>
              <a:t>제외한것을</a:t>
            </a:r>
            <a:r>
              <a:rPr lang="ko-KR" altLang="en-US" sz="2400" dirty="0" smtClean="0">
                <a:solidFill>
                  <a:schemeClr val="bg1">
                    <a:lumMod val="75000"/>
                  </a:schemeClr>
                </a:solidFill>
                <a:latin typeface="HY강B" pitchFamily="18" charset="-127"/>
                <a:ea typeface="HY강B" pitchFamily="18" charset="-127"/>
              </a:rPr>
              <a:t> 찾는다    </a:t>
            </a:r>
            <a:r>
              <a:rPr lang="en-US" altLang="ko-KR" sz="2400" dirty="0" smtClean="0">
                <a:solidFill>
                  <a:schemeClr val="bg1"/>
                </a:solidFill>
                <a:latin typeface="HY강B" pitchFamily="18" charset="-127"/>
                <a:ea typeface="HY강B" pitchFamily="18" charset="-127"/>
              </a:rPr>
              <a:t>^</a:t>
            </a:r>
            <a:r>
              <a:rPr lang="ko-KR" altLang="en-US" sz="2400" dirty="0" smtClean="0">
                <a:solidFill>
                  <a:schemeClr val="bg1"/>
                </a:solidFill>
                <a:latin typeface="HY강B" pitchFamily="18" charset="-127"/>
                <a:ea typeface="HY강B" pitchFamily="18" charset="-127"/>
              </a:rPr>
              <a:t>은</a:t>
            </a:r>
            <a:r>
              <a:rPr lang="en-US" altLang="ko-KR" sz="2400" dirty="0" smtClean="0">
                <a:solidFill>
                  <a:schemeClr val="bg1"/>
                </a:solidFill>
                <a:latin typeface="HY강B" pitchFamily="18" charset="-127"/>
                <a:ea typeface="HY강B" pitchFamily="18" charset="-127"/>
              </a:rPr>
              <a:t> not</a:t>
            </a:r>
            <a:r>
              <a:rPr lang="ko-KR" altLang="en-US" sz="2400" dirty="0" smtClean="0">
                <a:solidFill>
                  <a:schemeClr val="bg1"/>
                </a:solidFill>
                <a:latin typeface="HY강B" pitchFamily="18" charset="-127"/>
                <a:ea typeface="HY강B" pitchFamily="18" charset="-127"/>
              </a:rPr>
              <a:t>를 의미한다</a:t>
            </a:r>
            <a:endParaRPr lang="ko-KR" altLang="en-US" sz="2400" dirty="0">
              <a:solidFill>
                <a:schemeClr val="bg1"/>
              </a:solidFill>
              <a:latin typeface="HY강B" pitchFamily="18" charset="-127"/>
              <a:ea typeface="HY강B" pitchFamily="18" charset="-127"/>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799"/>
          <a:stretch/>
        </p:blipFill>
        <p:spPr bwMode="auto">
          <a:xfrm>
            <a:off x="611560" y="409229"/>
            <a:ext cx="4712196"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특정한 </a:t>
            </a:r>
            <a:r>
              <a:rPr lang="ko-KR" altLang="en-US" sz="2400" dirty="0" err="1" smtClean="0">
                <a:solidFill>
                  <a:schemeClr val="bg1">
                    <a:lumMod val="75000"/>
                  </a:schemeClr>
                </a:solidFill>
                <a:latin typeface="HY강B" pitchFamily="18" charset="-127"/>
                <a:ea typeface="HY강B" pitchFamily="18" charset="-127"/>
              </a:rPr>
              <a:t>문자열뒤에</a:t>
            </a:r>
            <a:r>
              <a:rPr lang="ko-KR" altLang="en-US" sz="2400" dirty="0" smtClean="0">
                <a:solidFill>
                  <a:schemeClr val="bg1">
                    <a:lumMod val="75000"/>
                  </a:schemeClr>
                </a:solidFill>
                <a:latin typeface="HY강B" pitchFamily="18" charset="-127"/>
                <a:ea typeface="HY강B" pitchFamily="18" charset="-127"/>
              </a:rPr>
              <a:t> </a:t>
            </a:r>
            <a:r>
              <a:rPr lang="en-US" altLang="ko-KR" sz="2400" dirty="0" smtClean="0">
                <a:solidFill>
                  <a:schemeClr val="bg1">
                    <a:lumMod val="75000"/>
                  </a:schemeClr>
                </a:solidFill>
                <a:latin typeface="HY강B" pitchFamily="18" charset="-127"/>
                <a:ea typeface="HY강B" pitchFamily="18" charset="-127"/>
              </a:rPr>
              <a:t>?</a:t>
            </a:r>
            <a:r>
              <a:rPr lang="ko-KR" altLang="en-US" sz="2400" dirty="0" smtClean="0">
                <a:solidFill>
                  <a:schemeClr val="bg1">
                    <a:lumMod val="75000"/>
                  </a:schemeClr>
                </a:solidFill>
                <a:latin typeface="HY강B" pitchFamily="18" charset="-127"/>
                <a:ea typeface="HY강B" pitchFamily="18" charset="-127"/>
              </a:rPr>
              <a:t>를 적으면 </a:t>
            </a:r>
            <a:r>
              <a:rPr lang="en-US" altLang="ko-KR" sz="2400" dirty="0" smtClean="0">
                <a:solidFill>
                  <a:schemeClr val="bg1">
                    <a:lumMod val="75000"/>
                  </a:schemeClr>
                </a:solidFill>
                <a:latin typeface="HY강B" pitchFamily="18" charset="-127"/>
                <a:ea typeface="HY강B" pitchFamily="18" charset="-127"/>
              </a:rPr>
              <a:t>a </a:t>
            </a:r>
            <a:r>
              <a:rPr lang="ko-KR" altLang="en-US" sz="2400" dirty="0" smtClean="0">
                <a:solidFill>
                  <a:schemeClr val="bg1">
                    <a:lumMod val="75000"/>
                  </a:schemeClr>
                </a:solidFill>
                <a:latin typeface="HY강B" pitchFamily="18" charset="-127"/>
                <a:ea typeface="HY강B" pitchFamily="18" charset="-127"/>
              </a:rPr>
              <a:t>글자가 없거나 있거나</a:t>
            </a:r>
            <a:r>
              <a:rPr lang="en-US" altLang="ko-KR" sz="2400" dirty="0" smtClean="0">
                <a:solidFill>
                  <a:schemeClr val="bg1">
                    <a:lumMod val="75000"/>
                  </a:schemeClr>
                </a:solidFill>
                <a:latin typeface="HY강B" pitchFamily="18" charset="-127"/>
                <a:ea typeface="HY강B" pitchFamily="18" charset="-127"/>
              </a:rPr>
              <a:t>(</a:t>
            </a:r>
            <a:r>
              <a:rPr lang="ko-KR" altLang="en-US" sz="2400" dirty="0" smtClean="0">
                <a:solidFill>
                  <a:schemeClr val="bg1">
                    <a:lumMod val="75000"/>
                  </a:schemeClr>
                </a:solidFill>
                <a:latin typeface="HY강B" pitchFamily="18" charset="-127"/>
                <a:ea typeface="HY강B" pitchFamily="18" charset="-127"/>
              </a:rPr>
              <a:t>한글자만인식</a:t>
            </a:r>
            <a:r>
              <a:rPr lang="en-US" altLang="ko-KR" sz="2400" dirty="0" smtClean="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9228"/>
            <a:ext cx="5880894" cy="32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483768" y="4657700"/>
            <a:ext cx="4968552" cy="369332"/>
          </a:xfrm>
          <a:prstGeom prst="rect">
            <a:avLst/>
          </a:prstGeom>
          <a:noFill/>
        </p:spPr>
        <p:txBody>
          <a:bodyPr wrap="square" rtlCol="0">
            <a:spAutoFit/>
          </a:bodyPr>
          <a:lstStyle/>
          <a:p>
            <a:r>
              <a:rPr lang="en-US" altLang="ko-KR" dirty="0" smtClean="0">
                <a:solidFill>
                  <a:schemeClr val="bg1"/>
                </a:solidFill>
              </a:rPr>
              <a:t>A</a:t>
            </a:r>
            <a:r>
              <a:rPr lang="ko-KR" altLang="en-US" smtClean="0">
                <a:solidFill>
                  <a:schemeClr val="bg1"/>
                </a:solidFill>
              </a:rPr>
              <a:t>가 있을 수도 있고 없을 수도 </a:t>
            </a:r>
            <a:r>
              <a:rPr lang="ko-KR" altLang="en-US" dirty="0" smtClean="0">
                <a:solidFill>
                  <a:schemeClr val="bg1"/>
                </a:solidFill>
              </a:rPr>
              <a:t>있음</a:t>
            </a:r>
            <a:endParaRPr lang="ko-KR" altLang="en-US" dirty="0">
              <a:solidFill>
                <a:schemeClr val="bg1"/>
              </a:solidFill>
            </a:endParaRPr>
          </a:p>
        </p:txBody>
      </p:sp>
    </p:spTree>
    <p:extLst>
      <p:ext uri="{BB962C8B-B14F-4D97-AF65-F5344CB8AC3E}">
        <p14:creationId xmlns:p14="http://schemas.microsoft.com/office/powerpoint/2010/main" val="2406203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smtClean="0">
                <a:solidFill>
                  <a:schemeClr val="bg1">
                    <a:lumMod val="75000"/>
                  </a:schemeClr>
                </a:solidFill>
                <a:latin typeface="HY강B" pitchFamily="18" charset="-127"/>
                <a:ea typeface="HY강B" pitchFamily="18" charset="-127"/>
              </a:rPr>
              <a:t>*</a:t>
            </a:r>
            <a:r>
              <a:rPr lang="ko-KR" altLang="en-US" sz="2400" dirty="0" smtClean="0">
                <a:solidFill>
                  <a:schemeClr val="bg1">
                    <a:lumMod val="75000"/>
                  </a:schemeClr>
                </a:solidFill>
                <a:latin typeface="HY강B" pitchFamily="18" charset="-127"/>
                <a:ea typeface="HY강B" pitchFamily="18" charset="-127"/>
              </a:rPr>
              <a:t>를 </a:t>
            </a:r>
            <a:r>
              <a:rPr lang="ko-KR" altLang="en-US" sz="2400" dirty="0">
                <a:solidFill>
                  <a:schemeClr val="bg1">
                    <a:lumMod val="75000"/>
                  </a:schemeClr>
                </a:solidFill>
                <a:latin typeface="HY강B" pitchFamily="18" charset="-127"/>
                <a:ea typeface="HY강B" pitchFamily="18" charset="-127"/>
              </a:rPr>
              <a:t>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없거나 </a:t>
            </a:r>
            <a:r>
              <a:rPr lang="ko-KR" altLang="en-US" sz="2400" dirty="0" smtClean="0">
                <a:solidFill>
                  <a:schemeClr val="bg1">
                    <a:lumMod val="75000"/>
                  </a:schemeClr>
                </a:solidFill>
                <a:latin typeface="HY강B" pitchFamily="18" charset="-127"/>
                <a:ea typeface="HY강B" pitchFamily="18" charset="-127"/>
              </a:rPr>
              <a:t>있거나 많거나</a:t>
            </a:r>
            <a:endParaRPr lang="ko-KR" altLang="en-US" sz="2400" dirty="0">
              <a:solidFill>
                <a:schemeClr val="bg1">
                  <a:lumMod val="75000"/>
                </a:schemeClr>
              </a:solidFill>
              <a:latin typeface="HY강B" pitchFamily="18" charset="-127"/>
              <a:ea typeface="HY강B" pitchFamily="18" charset="-127"/>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9228"/>
            <a:ext cx="668697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smtClean="0">
                <a:solidFill>
                  <a:schemeClr val="bg1">
                    <a:lumMod val="75000"/>
                  </a:schemeClr>
                </a:solidFill>
                <a:latin typeface="HY강B" pitchFamily="18" charset="-127"/>
                <a:ea typeface="HY강B" pitchFamily="18" charset="-127"/>
              </a:rPr>
              <a:t>+</a:t>
            </a:r>
            <a:r>
              <a:rPr lang="ko-KR" altLang="en-US" sz="2400" dirty="0" smtClean="0">
                <a:solidFill>
                  <a:schemeClr val="bg1">
                    <a:lumMod val="75000"/>
                  </a:schemeClr>
                </a:solidFill>
                <a:latin typeface="HY강B" pitchFamily="18" charset="-127"/>
                <a:ea typeface="HY강B" pitchFamily="18" charset="-127"/>
              </a:rPr>
              <a:t>를 </a:t>
            </a:r>
            <a:r>
              <a:rPr lang="ko-KR" altLang="en-US" sz="2400" dirty="0">
                <a:solidFill>
                  <a:schemeClr val="bg1">
                    <a:lumMod val="75000"/>
                  </a:schemeClr>
                </a:solidFill>
                <a:latin typeface="HY강B" pitchFamily="18" charset="-127"/>
                <a:ea typeface="HY강B" pitchFamily="18" charset="-127"/>
              </a:rPr>
              <a:t>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a:t>
            </a:r>
            <a:r>
              <a:rPr lang="ko-KR" altLang="en-US" sz="2400" dirty="0" err="1" smtClean="0">
                <a:solidFill>
                  <a:schemeClr val="bg1">
                    <a:lumMod val="75000"/>
                  </a:schemeClr>
                </a:solidFill>
                <a:latin typeface="HY강B" pitchFamily="18" charset="-127"/>
                <a:ea typeface="HY강B" pitchFamily="18" charset="-127"/>
              </a:rPr>
              <a:t>하나있거나</a:t>
            </a:r>
            <a:r>
              <a:rPr lang="ko-KR" altLang="en-US" sz="2400" dirty="0" smtClean="0">
                <a:solidFill>
                  <a:schemeClr val="bg1">
                    <a:lumMod val="75000"/>
                  </a:schemeClr>
                </a:solidFill>
                <a:latin typeface="HY강B" pitchFamily="18" charset="-127"/>
                <a:ea typeface="HY강B" pitchFamily="18" charset="-127"/>
              </a:rPr>
              <a:t> </a:t>
            </a:r>
            <a:r>
              <a:rPr lang="ko-KR" altLang="en-US" sz="2400" dirty="0" err="1" smtClean="0">
                <a:solidFill>
                  <a:schemeClr val="bg1">
                    <a:lumMod val="75000"/>
                  </a:schemeClr>
                </a:solidFill>
                <a:latin typeface="HY강B" pitchFamily="18" charset="-127"/>
                <a:ea typeface="HY강B" pitchFamily="18" charset="-127"/>
              </a:rPr>
              <a:t>그이상있거나</a:t>
            </a:r>
            <a:r>
              <a:rPr lang="ko-KR" altLang="en-US" sz="2400" dirty="0" smtClean="0">
                <a:solidFill>
                  <a:schemeClr val="bg1">
                    <a:lumMod val="75000"/>
                  </a:schemeClr>
                </a:solidFill>
                <a:latin typeface="HY강B" pitchFamily="18" charset="-127"/>
                <a:ea typeface="HY강B" pitchFamily="18" charset="-127"/>
              </a:rPr>
              <a:t> </a:t>
            </a:r>
            <a:r>
              <a:rPr lang="en-US" altLang="ko-KR" sz="2400" dirty="0" smtClean="0">
                <a:solidFill>
                  <a:schemeClr val="bg1">
                    <a:lumMod val="75000"/>
                  </a:schemeClr>
                </a:solidFill>
                <a:latin typeface="HY강B" pitchFamily="18" charset="-127"/>
                <a:ea typeface="HY강B" pitchFamily="18" charset="-127"/>
              </a:rPr>
              <a:t>(</a:t>
            </a:r>
            <a:r>
              <a:rPr lang="ko-KR" altLang="en-US" sz="2400" dirty="0" err="1" smtClean="0">
                <a:solidFill>
                  <a:schemeClr val="bg1">
                    <a:lumMod val="75000"/>
                  </a:schemeClr>
                </a:solidFill>
                <a:latin typeface="HY강B" pitchFamily="18" charset="-127"/>
                <a:ea typeface="HY강B" pitchFamily="18" charset="-127"/>
              </a:rPr>
              <a:t>없는것은</a:t>
            </a:r>
            <a:r>
              <a:rPr lang="ko-KR" altLang="en-US" sz="2400" dirty="0" smtClean="0">
                <a:solidFill>
                  <a:schemeClr val="bg1">
                    <a:lumMod val="75000"/>
                  </a:schemeClr>
                </a:solidFill>
                <a:latin typeface="HY강B" pitchFamily="18" charset="-127"/>
                <a:ea typeface="HY강B" pitchFamily="18" charset="-127"/>
              </a:rPr>
              <a:t> </a:t>
            </a:r>
            <a:r>
              <a:rPr lang="ko-KR" altLang="en-US" sz="2400" dirty="0" err="1" smtClean="0">
                <a:solidFill>
                  <a:schemeClr val="bg1">
                    <a:lumMod val="75000"/>
                  </a:schemeClr>
                </a:solidFill>
                <a:latin typeface="HY강B" pitchFamily="18" charset="-127"/>
                <a:ea typeface="HY강B" pitchFamily="18" charset="-127"/>
              </a:rPr>
              <a:t>안찾음</a:t>
            </a:r>
            <a:r>
              <a:rPr lang="en-US" altLang="ko-KR" sz="2400" dirty="0" smtClean="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541112"/>
            <a:ext cx="5593060" cy="311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smtClean="0">
                <a:solidFill>
                  <a:schemeClr val="bg1">
                    <a:lumMod val="75000"/>
                  </a:schemeClr>
                </a:solidFill>
                <a:latin typeface="HY강B" pitchFamily="18" charset="-127"/>
                <a:ea typeface="HY강B" pitchFamily="18" charset="-127"/>
              </a:rPr>
              <a:t>{2}</a:t>
            </a:r>
            <a:r>
              <a:rPr lang="ko-KR" altLang="en-US" sz="2400" dirty="0" smtClean="0">
                <a:solidFill>
                  <a:schemeClr val="bg1">
                    <a:lumMod val="75000"/>
                  </a:schemeClr>
                </a:solidFill>
                <a:latin typeface="HY강B" pitchFamily="18" charset="-127"/>
                <a:ea typeface="HY강B" pitchFamily="18" charset="-127"/>
              </a:rPr>
              <a:t>를 </a:t>
            </a:r>
            <a:r>
              <a:rPr lang="ko-KR" altLang="en-US" sz="2400" dirty="0">
                <a:solidFill>
                  <a:schemeClr val="bg1">
                    <a:lumMod val="75000"/>
                  </a:schemeClr>
                </a:solidFill>
                <a:latin typeface="HY강B" pitchFamily="18" charset="-127"/>
                <a:ea typeface="HY강B" pitchFamily="18" charset="-127"/>
              </a:rPr>
              <a:t>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a:t>
            </a:r>
            <a:r>
              <a:rPr lang="en-US" altLang="ko-KR" sz="2400" dirty="0" smtClean="0">
                <a:solidFill>
                  <a:schemeClr val="bg1">
                    <a:lumMod val="75000"/>
                  </a:schemeClr>
                </a:solidFill>
                <a:latin typeface="HY강B" pitchFamily="18" charset="-127"/>
                <a:ea typeface="HY강B" pitchFamily="18" charset="-127"/>
              </a:rPr>
              <a:t>2</a:t>
            </a:r>
            <a:r>
              <a:rPr lang="ko-KR" altLang="en-US" sz="2400" dirty="0" err="1" smtClean="0">
                <a:solidFill>
                  <a:schemeClr val="bg1">
                    <a:lumMod val="75000"/>
                  </a:schemeClr>
                </a:solidFill>
                <a:latin typeface="HY강B" pitchFamily="18" charset="-127"/>
                <a:ea typeface="HY강B" pitchFamily="18" charset="-127"/>
              </a:rPr>
              <a:t>번있는것을</a:t>
            </a:r>
            <a:r>
              <a:rPr lang="ko-KR" altLang="en-US" sz="2400" dirty="0" smtClean="0">
                <a:solidFill>
                  <a:schemeClr val="bg1">
                    <a:lumMod val="75000"/>
                  </a:schemeClr>
                </a:solidFill>
                <a:latin typeface="HY강B" pitchFamily="18" charset="-127"/>
                <a:ea typeface="HY강B" pitchFamily="18" charset="-127"/>
              </a:rPr>
              <a:t> 찾는다 </a:t>
            </a:r>
            <a:endParaRPr lang="ko-KR" altLang="en-US" sz="2400" dirty="0">
              <a:solidFill>
                <a:schemeClr val="bg1">
                  <a:lumMod val="75000"/>
                </a:schemeClr>
              </a:solidFill>
              <a:latin typeface="HY강B" pitchFamily="18" charset="-127"/>
              <a:ea typeface="HY강B" pitchFamily="18" charset="-127"/>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7220"/>
            <a:ext cx="746760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smtClean="0">
                <a:solidFill>
                  <a:schemeClr val="bg1">
                    <a:lumMod val="75000"/>
                  </a:schemeClr>
                </a:solidFill>
                <a:latin typeface="HY강B" pitchFamily="18" charset="-127"/>
                <a:ea typeface="HY강B" pitchFamily="18" charset="-127"/>
              </a:rPr>
              <a:t>{2,3}</a:t>
            </a:r>
            <a:r>
              <a:rPr lang="ko-KR" altLang="en-US" sz="2400" dirty="0" smtClean="0">
                <a:solidFill>
                  <a:schemeClr val="bg1">
                    <a:lumMod val="75000"/>
                  </a:schemeClr>
                </a:solidFill>
                <a:latin typeface="HY강B" pitchFamily="18" charset="-127"/>
                <a:ea typeface="HY강B" pitchFamily="18" charset="-127"/>
              </a:rPr>
              <a:t>를 </a:t>
            </a:r>
            <a:r>
              <a:rPr lang="ko-KR" altLang="en-US" sz="2400" dirty="0">
                <a:solidFill>
                  <a:schemeClr val="bg1">
                    <a:lumMod val="75000"/>
                  </a:schemeClr>
                </a:solidFill>
                <a:latin typeface="HY강B" pitchFamily="18" charset="-127"/>
                <a:ea typeface="HY강B" pitchFamily="18" charset="-127"/>
              </a:rPr>
              <a:t>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a:t>
            </a:r>
            <a:r>
              <a:rPr lang="ko-KR" altLang="en-US" sz="2400" dirty="0" smtClean="0">
                <a:solidFill>
                  <a:schemeClr val="bg1">
                    <a:lumMod val="75000"/>
                  </a:schemeClr>
                </a:solidFill>
                <a:latin typeface="HY강B" pitchFamily="18" charset="-127"/>
                <a:ea typeface="HY강B" pitchFamily="18" charset="-127"/>
              </a:rPr>
              <a:t>최소 </a:t>
            </a:r>
            <a:r>
              <a:rPr lang="en-US" altLang="ko-KR" sz="2400" dirty="0" smtClean="0">
                <a:solidFill>
                  <a:schemeClr val="bg1">
                    <a:lumMod val="75000"/>
                  </a:schemeClr>
                </a:solidFill>
                <a:latin typeface="HY강B" pitchFamily="18" charset="-127"/>
                <a:ea typeface="HY강B" pitchFamily="18" charset="-127"/>
              </a:rPr>
              <a:t>2</a:t>
            </a:r>
            <a:r>
              <a:rPr lang="ko-KR" altLang="en-US" sz="2400" dirty="0" smtClean="0">
                <a:solidFill>
                  <a:schemeClr val="bg1">
                    <a:lumMod val="75000"/>
                  </a:schemeClr>
                </a:solidFill>
                <a:latin typeface="HY강B" pitchFamily="18" charset="-127"/>
                <a:ea typeface="HY강B" pitchFamily="18" charset="-127"/>
              </a:rPr>
              <a:t>번 최대</a:t>
            </a:r>
            <a:r>
              <a:rPr lang="en-US" altLang="ko-KR" sz="2400" dirty="0" smtClean="0">
                <a:solidFill>
                  <a:schemeClr val="bg1">
                    <a:lumMod val="75000"/>
                  </a:schemeClr>
                </a:solidFill>
                <a:latin typeface="HY강B" pitchFamily="18" charset="-127"/>
                <a:ea typeface="HY강B" pitchFamily="18" charset="-127"/>
              </a:rPr>
              <a:t>3</a:t>
            </a:r>
            <a:r>
              <a:rPr lang="ko-KR" altLang="en-US" sz="2400" dirty="0" smtClean="0">
                <a:solidFill>
                  <a:schemeClr val="bg1">
                    <a:lumMod val="75000"/>
                  </a:schemeClr>
                </a:solidFill>
                <a:latin typeface="HY강B" pitchFamily="18" charset="-127"/>
                <a:ea typeface="HY강B" pitchFamily="18" charset="-127"/>
              </a:rPr>
              <a:t>번까지 </a:t>
            </a:r>
            <a:r>
              <a:rPr lang="ko-KR" altLang="en-US" sz="2400" dirty="0" err="1" smtClean="0">
                <a:solidFill>
                  <a:schemeClr val="bg1">
                    <a:lumMod val="75000"/>
                  </a:schemeClr>
                </a:solidFill>
                <a:latin typeface="HY강B" pitchFamily="18" charset="-127"/>
                <a:ea typeface="HY강B" pitchFamily="18" charset="-127"/>
              </a:rPr>
              <a:t>있는것을</a:t>
            </a:r>
            <a:r>
              <a:rPr lang="ko-KR" altLang="en-US" sz="2400" dirty="0" smtClean="0">
                <a:solidFill>
                  <a:schemeClr val="bg1">
                    <a:lumMod val="75000"/>
                  </a:schemeClr>
                </a:solidFill>
                <a:latin typeface="HY강B" pitchFamily="18" charset="-127"/>
                <a:ea typeface="HY강B" pitchFamily="18" charset="-127"/>
              </a:rPr>
              <a:t> 모두 찾는다 </a:t>
            </a:r>
            <a:endParaRPr lang="ko-KR" altLang="en-US" sz="2400" dirty="0">
              <a:solidFill>
                <a:schemeClr val="bg1">
                  <a:lumMod val="75000"/>
                </a:schemeClr>
              </a:solidFill>
              <a:latin typeface="HY강B" pitchFamily="18" charset="-127"/>
              <a:ea typeface="HY강B" pitchFamily="18" charset="-127"/>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5212"/>
            <a:ext cx="6192688" cy="292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198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a:solidFill>
                  <a:schemeClr val="bg1">
                    <a:lumMod val="75000"/>
                  </a:schemeClr>
                </a:solidFill>
                <a:latin typeface="HY강B" pitchFamily="18" charset="-127"/>
                <a:ea typeface="HY강B" pitchFamily="18" charset="-127"/>
              </a:rPr>
              <a:t>특정한 </a:t>
            </a:r>
            <a:r>
              <a:rPr lang="ko-KR" altLang="en-US" sz="2400" dirty="0" err="1">
                <a:solidFill>
                  <a:schemeClr val="bg1">
                    <a:lumMod val="75000"/>
                  </a:schemeClr>
                </a:solidFill>
                <a:latin typeface="HY강B" pitchFamily="18" charset="-127"/>
                <a:ea typeface="HY강B" pitchFamily="18" charset="-127"/>
              </a:rPr>
              <a:t>문자열뒤에</a:t>
            </a:r>
            <a:r>
              <a:rPr lang="ko-KR" altLang="en-US" sz="2400" dirty="0">
                <a:solidFill>
                  <a:schemeClr val="bg1">
                    <a:lumMod val="75000"/>
                  </a:schemeClr>
                </a:solidFill>
                <a:latin typeface="HY강B" pitchFamily="18" charset="-127"/>
                <a:ea typeface="HY강B" pitchFamily="18" charset="-127"/>
              </a:rPr>
              <a:t> </a:t>
            </a:r>
            <a:r>
              <a:rPr lang="en-US" altLang="ko-KR" sz="2400" dirty="0" smtClean="0">
                <a:solidFill>
                  <a:schemeClr val="bg1">
                    <a:lumMod val="75000"/>
                  </a:schemeClr>
                </a:solidFill>
                <a:latin typeface="HY강B" pitchFamily="18" charset="-127"/>
                <a:ea typeface="HY강B" pitchFamily="18" charset="-127"/>
              </a:rPr>
              <a:t>{2, }</a:t>
            </a:r>
            <a:r>
              <a:rPr lang="ko-KR" altLang="en-US" sz="2400" dirty="0" smtClean="0">
                <a:solidFill>
                  <a:schemeClr val="bg1">
                    <a:lumMod val="75000"/>
                  </a:schemeClr>
                </a:solidFill>
                <a:latin typeface="HY강B" pitchFamily="18" charset="-127"/>
                <a:ea typeface="HY강B" pitchFamily="18" charset="-127"/>
              </a:rPr>
              <a:t>를 </a:t>
            </a:r>
            <a:r>
              <a:rPr lang="ko-KR" altLang="en-US" sz="2400" dirty="0">
                <a:solidFill>
                  <a:schemeClr val="bg1">
                    <a:lumMod val="75000"/>
                  </a:schemeClr>
                </a:solidFill>
                <a:latin typeface="HY강B" pitchFamily="18" charset="-127"/>
                <a:ea typeface="HY강B" pitchFamily="18" charset="-127"/>
              </a:rPr>
              <a:t>적으면 </a:t>
            </a:r>
            <a:r>
              <a:rPr lang="en-US" altLang="ko-KR" sz="2400" dirty="0">
                <a:solidFill>
                  <a:schemeClr val="bg1">
                    <a:lumMod val="75000"/>
                  </a:schemeClr>
                </a:solidFill>
                <a:latin typeface="HY강B" pitchFamily="18" charset="-127"/>
                <a:ea typeface="HY강B" pitchFamily="18" charset="-127"/>
              </a:rPr>
              <a:t>a </a:t>
            </a:r>
            <a:r>
              <a:rPr lang="ko-KR" altLang="en-US" sz="2400" dirty="0">
                <a:solidFill>
                  <a:schemeClr val="bg1">
                    <a:lumMod val="75000"/>
                  </a:schemeClr>
                </a:solidFill>
                <a:latin typeface="HY강B" pitchFamily="18" charset="-127"/>
                <a:ea typeface="HY강B" pitchFamily="18" charset="-127"/>
              </a:rPr>
              <a:t>글자가 </a:t>
            </a:r>
            <a:r>
              <a:rPr lang="ko-KR" altLang="en-US" sz="2400" dirty="0" smtClean="0">
                <a:solidFill>
                  <a:schemeClr val="bg1">
                    <a:lumMod val="75000"/>
                  </a:schemeClr>
                </a:solidFill>
                <a:latin typeface="HY강B" pitchFamily="18" charset="-127"/>
                <a:ea typeface="HY강B" pitchFamily="18" charset="-127"/>
              </a:rPr>
              <a:t>최소 </a:t>
            </a:r>
            <a:r>
              <a:rPr lang="en-US" altLang="ko-KR" sz="2400" dirty="0" smtClean="0">
                <a:solidFill>
                  <a:schemeClr val="bg1">
                    <a:lumMod val="75000"/>
                  </a:schemeClr>
                </a:solidFill>
                <a:latin typeface="HY강B" pitchFamily="18" charset="-127"/>
                <a:ea typeface="HY강B" pitchFamily="18" charset="-127"/>
              </a:rPr>
              <a:t>2</a:t>
            </a:r>
            <a:r>
              <a:rPr lang="ko-KR" altLang="en-US" sz="2400" dirty="0" smtClean="0">
                <a:solidFill>
                  <a:schemeClr val="bg1">
                    <a:lumMod val="75000"/>
                  </a:schemeClr>
                </a:solidFill>
                <a:latin typeface="HY강B" pitchFamily="18" charset="-127"/>
                <a:ea typeface="HY강B" pitchFamily="18" charset="-127"/>
              </a:rPr>
              <a:t>번 </a:t>
            </a:r>
            <a:r>
              <a:rPr lang="ko-KR" altLang="en-US" sz="2400" dirty="0" err="1" smtClean="0">
                <a:solidFill>
                  <a:schemeClr val="bg1">
                    <a:lumMod val="75000"/>
                  </a:schemeClr>
                </a:solidFill>
                <a:latin typeface="HY강B" pitchFamily="18" charset="-127"/>
                <a:ea typeface="HY강B" pitchFamily="18" charset="-127"/>
              </a:rPr>
              <a:t>있는것을</a:t>
            </a:r>
            <a:r>
              <a:rPr lang="ko-KR" altLang="en-US" sz="2400" dirty="0" smtClean="0">
                <a:solidFill>
                  <a:schemeClr val="bg1">
                    <a:lumMod val="75000"/>
                  </a:schemeClr>
                </a:solidFill>
                <a:latin typeface="HY강B" pitchFamily="18" charset="-127"/>
                <a:ea typeface="HY강B" pitchFamily="18" charset="-127"/>
              </a:rPr>
              <a:t> 모두 찾는다 </a:t>
            </a:r>
            <a:r>
              <a:rPr lang="en-US" altLang="ko-KR" sz="2400" dirty="0" smtClean="0">
                <a:solidFill>
                  <a:schemeClr val="bg1">
                    <a:lumMod val="75000"/>
                  </a:schemeClr>
                </a:solidFill>
                <a:latin typeface="HY강B" pitchFamily="18" charset="-127"/>
                <a:ea typeface="HY강B" pitchFamily="18" charset="-127"/>
              </a:rPr>
              <a:t>(2</a:t>
            </a:r>
            <a:r>
              <a:rPr lang="ko-KR" altLang="en-US" sz="2400" dirty="0" err="1" smtClean="0">
                <a:solidFill>
                  <a:schemeClr val="bg1">
                    <a:lumMod val="75000"/>
                  </a:schemeClr>
                </a:solidFill>
                <a:latin typeface="HY강B" pitchFamily="18" charset="-127"/>
                <a:ea typeface="HY강B" pitchFamily="18" charset="-127"/>
              </a:rPr>
              <a:t>개이상인것들</a:t>
            </a:r>
            <a:r>
              <a:rPr lang="en-US" altLang="ko-KR" sz="2400" dirty="0" smtClean="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9228"/>
            <a:ext cx="6046440" cy="2978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868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80542" y="1113650"/>
            <a:ext cx="8229600" cy="3983087"/>
          </a:xfrm>
        </p:spPr>
        <p:txBody>
          <a:bodyPr>
            <a:normAutofit/>
          </a:bodyPr>
          <a:lstStyle/>
          <a:p>
            <a:pPr algn="l">
              <a:lnSpc>
                <a:spcPts val="4000"/>
              </a:lnSpc>
            </a:pPr>
            <a:r>
              <a:rPr lang="ko-KR" altLang="en-US" sz="28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텍스트에서 우리가 원하는 특정한 패턴을 </a:t>
            </a:r>
            <a:r>
              <a:rPr lang="ko-KR" altLang="en-US" sz="2800" dirty="0" err="1" smtClean="0">
                <a:solidFill>
                  <a:schemeClr val="bg1">
                    <a:lumMod val="75000"/>
                  </a:schemeClr>
                </a:solidFill>
                <a:latin typeface="에스코어 드림 5 Medium" panose="020B0503030302020204" pitchFamily="34" charset="-127"/>
                <a:ea typeface="에스코어 드림 5 Medium" panose="020B0503030302020204" pitchFamily="34" charset="-127"/>
              </a:rPr>
              <a:t>찾을때</a:t>
            </a:r>
            <a:r>
              <a:rPr lang="ko-KR" altLang="en-US" sz="28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 아주 요긴하게 사용된다</a:t>
            </a:r>
            <a:r>
              <a:rPr lang="en-US" altLang="ko-KR" sz="28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a:t>
            </a:r>
            <a:br>
              <a:rPr lang="en-US" altLang="ko-KR" sz="28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br>
            <a:r>
              <a:rPr lang="en-US" altLang="ko-KR" sz="20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a:t>
            </a:r>
            <a:r>
              <a:rPr lang="ko-KR" altLang="en-US" sz="20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전화번호형태의 패턴을 찾거나 웹사이트주소형태의 패턴</a:t>
            </a:r>
            <a:r>
              <a:rPr lang="en-US" altLang="ko-KR" sz="20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 </a:t>
            </a:r>
            <a:r>
              <a:rPr lang="ko-KR" altLang="en-US" sz="2000" dirty="0" err="1" smtClean="0">
                <a:solidFill>
                  <a:schemeClr val="bg1">
                    <a:lumMod val="75000"/>
                  </a:schemeClr>
                </a:solidFill>
                <a:latin typeface="에스코어 드림 5 Medium" panose="020B0503030302020204" pitchFamily="34" charset="-127"/>
                <a:ea typeface="에스코어 드림 5 Medium" panose="020B0503030302020204" pitchFamily="34" charset="-127"/>
              </a:rPr>
              <a:t>이메일형태의</a:t>
            </a:r>
            <a:r>
              <a:rPr lang="ko-KR" altLang="en-US" sz="20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 패턴을 </a:t>
            </a:r>
            <a:r>
              <a:rPr lang="ko-KR" altLang="en-US" sz="2000" dirty="0" err="1" smtClean="0">
                <a:solidFill>
                  <a:schemeClr val="bg1">
                    <a:lumMod val="75000"/>
                  </a:schemeClr>
                </a:solidFill>
                <a:latin typeface="에스코어 드림 5 Medium" panose="020B0503030302020204" pitchFamily="34" charset="-127"/>
                <a:ea typeface="에스코어 드림 5 Medium" panose="020B0503030302020204" pitchFamily="34" charset="-127"/>
              </a:rPr>
              <a:t>찾을때</a:t>
            </a:r>
            <a:r>
              <a:rPr lang="en-US" altLang="ko-KR" sz="20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 </a:t>
            </a:r>
            <a:r>
              <a:rPr lang="ko-KR" altLang="en-US" sz="20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등등에 사용된다</a:t>
            </a:r>
            <a:r>
              <a:rPr lang="en-US" altLang="ko-KR" sz="20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a:t>
            </a:r>
            <a:br>
              <a:rPr lang="en-US" altLang="ko-KR" sz="20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br>
            <a:r>
              <a:rPr lang="ko-KR" altLang="en-US" sz="28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사용자가 입력한 텍스트가 </a:t>
            </a:r>
            <a:r>
              <a:rPr lang="ko-KR" altLang="en-US" sz="2800" dirty="0" err="1" smtClean="0">
                <a:solidFill>
                  <a:schemeClr val="bg1">
                    <a:lumMod val="75000"/>
                  </a:schemeClr>
                </a:solidFill>
                <a:latin typeface="에스코어 드림 5 Medium" panose="020B0503030302020204" pitchFamily="34" charset="-127"/>
                <a:ea typeface="에스코어 드림 5 Medium" panose="020B0503030302020204" pitchFamily="34" charset="-127"/>
              </a:rPr>
              <a:t>이메일나</a:t>
            </a:r>
            <a:r>
              <a:rPr lang="ko-KR" altLang="en-US" sz="28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 패스워드와 같은 특정한 패턴에 부합하는지 유효성검사를 </a:t>
            </a:r>
            <a:r>
              <a:rPr lang="ko-KR" altLang="en-US" sz="2800" dirty="0" err="1" smtClean="0">
                <a:solidFill>
                  <a:schemeClr val="bg1">
                    <a:lumMod val="75000"/>
                  </a:schemeClr>
                </a:solidFill>
                <a:latin typeface="에스코어 드림 5 Medium" panose="020B0503030302020204" pitchFamily="34" charset="-127"/>
                <a:ea typeface="에스코어 드림 5 Medium" panose="020B0503030302020204" pitchFamily="34" charset="-127"/>
              </a:rPr>
              <a:t>할때도</a:t>
            </a:r>
            <a:r>
              <a:rPr lang="ko-KR" altLang="en-US" sz="28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 </a:t>
            </a:r>
            <a:r>
              <a:rPr lang="ko-KR" altLang="en-US" sz="2800" dirty="0" err="1" smtClean="0">
                <a:solidFill>
                  <a:schemeClr val="bg1">
                    <a:lumMod val="75000"/>
                  </a:schemeClr>
                </a:solidFill>
                <a:latin typeface="에스코어 드림 5 Medium" panose="020B0503030302020204" pitchFamily="34" charset="-127"/>
                <a:ea typeface="에스코어 드림 5 Medium" panose="020B0503030302020204" pitchFamily="34" charset="-127"/>
              </a:rPr>
              <a:t>사용할수</a:t>
            </a:r>
            <a:r>
              <a:rPr lang="ko-KR" altLang="en-US" sz="28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 있다</a:t>
            </a:r>
            <a:r>
              <a:rPr lang="en-US" altLang="ko-KR" sz="2800" dirty="0" smtClean="0">
                <a:solidFill>
                  <a:schemeClr val="bg1">
                    <a:lumMod val="75000"/>
                  </a:schemeClr>
                </a:solidFill>
                <a:latin typeface="에스코어 드림 5 Medium" panose="020B0503030302020204" pitchFamily="34" charset="-127"/>
                <a:ea typeface="에스코어 드림 5 Medium" panose="020B0503030302020204" pitchFamily="34" charset="-127"/>
              </a:rPr>
              <a:t>.</a:t>
            </a:r>
            <a:endParaRPr lang="ko-KR" altLang="en-US" sz="2800" dirty="0">
              <a:solidFill>
                <a:schemeClr val="bg1">
                  <a:lumMod val="75000"/>
                </a:schemeClr>
              </a:solidFill>
              <a:latin typeface="에스코어 드림 5 Medium" panose="020B0503030302020204" pitchFamily="34" charset="-127"/>
              <a:ea typeface="에스코어 드림 5 Medium" panose="020B0503030302020204" pitchFamily="34" charset="-127"/>
            </a:endParaRPr>
          </a:p>
        </p:txBody>
      </p:sp>
      <p:sp>
        <p:nvSpPr>
          <p:cNvPr id="3" name="TextBox 2"/>
          <p:cNvSpPr txBox="1"/>
          <p:nvPr/>
        </p:nvSpPr>
        <p:spPr>
          <a:xfrm>
            <a:off x="323528" y="409228"/>
            <a:ext cx="3005951" cy="769441"/>
          </a:xfrm>
          <a:prstGeom prst="rect">
            <a:avLst/>
          </a:prstGeom>
          <a:noFill/>
        </p:spPr>
        <p:txBody>
          <a:bodyPr wrap="none" rtlCol="0">
            <a:spAutoFit/>
          </a:bodyPr>
          <a:lstStyle/>
          <a:p>
            <a:r>
              <a:rPr lang="ko-KR" altLang="en-US" sz="4400" b="1" dirty="0" err="1" smtClean="0">
                <a:solidFill>
                  <a:schemeClr val="bg1">
                    <a:lumMod val="75000"/>
                  </a:schemeClr>
                </a:solidFill>
              </a:rPr>
              <a:t>정규표현식</a:t>
            </a:r>
            <a:endParaRPr lang="ko-KR" altLang="en-US" sz="4400" b="1" dirty="0">
              <a:solidFill>
                <a:schemeClr val="bg1">
                  <a:lumMod val="75000"/>
                </a:schemeClr>
              </a:solidFill>
            </a:endParaRPr>
          </a:p>
        </p:txBody>
      </p:sp>
      <p:sp>
        <p:nvSpPr>
          <p:cNvPr id="4" name="직사각형 3"/>
          <p:cNvSpPr/>
          <p:nvPr/>
        </p:nvSpPr>
        <p:spPr>
          <a:xfrm>
            <a:off x="338014" y="4801716"/>
            <a:ext cx="8482458" cy="369332"/>
          </a:xfrm>
          <a:prstGeom prst="rect">
            <a:avLst/>
          </a:prstGeom>
        </p:spPr>
        <p:txBody>
          <a:bodyPr wrap="square">
            <a:spAutoFit/>
          </a:bodyPr>
          <a:lstStyle/>
          <a:p>
            <a:pPr lvl="0" eaLnBrk="0" fontAlgn="base" latinLnBrk="0" hangingPunct="0">
              <a:spcBef>
                <a:spcPct val="0"/>
              </a:spcBef>
              <a:spcAft>
                <a:spcPct val="0"/>
              </a:spcAft>
            </a:pPr>
            <a:r>
              <a:rPr kumimoji="1" lang="ko-KR" altLang="ko-KR" dirty="0">
                <a:solidFill>
                  <a:schemeClr val="bg1">
                    <a:lumMod val="75000"/>
                  </a:schemeClr>
                </a:solidFill>
                <a:latin typeface="굴림" pitchFamily="50" charset="-127"/>
                <a:ea typeface="nanumsquare"/>
                <a:cs typeface="굴림" pitchFamily="50" charset="-127"/>
              </a:rPr>
              <a:t>줄여서 정규식은 문자를 검사하고 싶을 때 사용하는 식입니다.</a:t>
            </a:r>
            <a:r>
              <a:rPr kumimoji="1" lang="ko-KR" altLang="ko-KR" dirty="0">
                <a:solidFill>
                  <a:schemeClr val="bg1">
                    <a:lumMod val="75000"/>
                  </a:schemeClr>
                </a:solidFill>
                <a:latin typeface="Arial"/>
                <a:ea typeface="nanumsquare"/>
                <a:cs typeface="굴림" pitchFamily="50" charset="-127"/>
              </a:rPr>
              <a:t> </a:t>
            </a:r>
            <a:endParaRPr kumimoji="1" lang="ko-KR" altLang="ko-KR" sz="800" dirty="0">
              <a:solidFill>
                <a:schemeClr val="bg1">
                  <a:lumMod val="75000"/>
                </a:schemeClr>
              </a:solidFill>
              <a:latin typeface="굴림" pitchFamily="50" charset="-127"/>
              <a:ea typeface="굴림" pitchFamily="50" charset="-127"/>
              <a:cs typeface="굴림" pitchFamily="50" charset="-127"/>
            </a:endParaRPr>
          </a:p>
        </p:txBody>
      </p:sp>
    </p:spTree>
    <p:extLst>
      <p:ext uri="{BB962C8B-B14F-4D97-AF65-F5344CB8AC3E}">
        <p14:creationId xmlns:p14="http://schemas.microsoft.com/office/powerpoint/2010/main" val="4647823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err="1" smtClean="0">
                <a:solidFill>
                  <a:schemeClr val="bg1">
                    <a:lumMod val="75000"/>
                  </a:schemeClr>
                </a:solidFill>
                <a:latin typeface="HY강B" pitchFamily="18" charset="-127"/>
                <a:ea typeface="HY강B" pitchFamily="18" charset="-127"/>
              </a:rPr>
              <a:t>Ya</a:t>
            </a:r>
            <a:r>
              <a:rPr lang="ko-KR" altLang="en-US" sz="2400" dirty="0" smtClean="0">
                <a:solidFill>
                  <a:schemeClr val="bg1">
                    <a:lumMod val="75000"/>
                  </a:schemeClr>
                </a:solidFill>
                <a:latin typeface="HY강B" pitchFamily="18" charset="-127"/>
                <a:ea typeface="HY강B" pitchFamily="18" charset="-127"/>
              </a:rPr>
              <a:t>중에 </a:t>
            </a:r>
            <a:r>
              <a:rPr lang="ko-KR" altLang="en-US" sz="2400" dirty="0" err="1" smtClean="0">
                <a:solidFill>
                  <a:schemeClr val="bg1">
                    <a:lumMod val="75000"/>
                  </a:schemeClr>
                </a:solidFill>
                <a:latin typeface="HY강B" pitchFamily="18" charset="-127"/>
                <a:ea typeface="HY강B" pitchFamily="18" charset="-127"/>
              </a:rPr>
              <a:t>단어앞에</a:t>
            </a:r>
            <a:r>
              <a:rPr lang="ko-KR" altLang="en-US" sz="2400" dirty="0" smtClean="0">
                <a:solidFill>
                  <a:schemeClr val="bg1">
                    <a:lumMod val="75000"/>
                  </a:schemeClr>
                </a:solidFill>
                <a:latin typeface="HY강B" pitchFamily="18" charset="-127"/>
                <a:ea typeface="HY강B" pitchFamily="18" charset="-127"/>
              </a:rPr>
              <a:t> </a:t>
            </a:r>
            <a:r>
              <a:rPr lang="ko-KR" altLang="en-US" sz="2400" dirty="0" err="1" smtClean="0">
                <a:solidFill>
                  <a:schemeClr val="bg1">
                    <a:lumMod val="75000"/>
                  </a:schemeClr>
                </a:solidFill>
                <a:latin typeface="HY강B" pitchFamily="18" charset="-127"/>
                <a:ea typeface="HY강B" pitchFamily="18" charset="-127"/>
              </a:rPr>
              <a:t>적힌것을</a:t>
            </a:r>
            <a:r>
              <a:rPr lang="ko-KR" altLang="en-US" sz="2400" dirty="0" smtClean="0">
                <a:solidFill>
                  <a:schemeClr val="bg1">
                    <a:lumMod val="75000"/>
                  </a:schemeClr>
                </a:solidFill>
                <a:latin typeface="HY강B" pitchFamily="18" charset="-127"/>
                <a:ea typeface="HY강B" pitchFamily="18" charset="-127"/>
              </a:rPr>
              <a:t> 찾는다</a:t>
            </a:r>
            <a:endParaRPr lang="ko-KR" altLang="en-US" sz="2400" dirty="0">
              <a:solidFill>
                <a:schemeClr val="bg1">
                  <a:lumMod val="75000"/>
                </a:schemeClr>
              </a:solidFill>
              <a:latin typeface="HY강B" pitchFamily="18" charset="-127"/>
              <a:ea typeface="HY강B" pitchFamily="18" charset="-127"/>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23850"/>
            <a:ext cx="5737076" cy="3500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8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err="1" smtClean="0">
                <a:solidFill>
                  <a:schemeClr val="bg1">
                    <a:lumMod val="75000"/>
                  </a:schemeClr>
                </a:solidFill>
                <a:latin typeface="HY강B" pitchFamily="18" charset="-127"/>
                <a:ea typeface="HY강B" pitchFamily="18" charset="-127"/>
              </a:rPr>
              <a:t>Ya</a:t>
            </a:r>
            <a:r>
              <a:rPr lang="ko-KR" altLang="en-US" sz="2400" dirty="0" smtClean="0">
                <a:solidFill>
                  <a:schemeClr val="bg1">
                    <a:lumMod val="75000"/>
                  </a:schemeClr>
                </a:solidFill>
                <a:latin typeface="HY강B" pitchFamily="18" charset="-127"/>
                <a:ea typeface="HY강B" pitchFamily="18" charset="-127"/>
              </a:rPr>
              <a:t>중에 </a:t>
            </a:r>
            <a:r>
              <a:rPr lang="ko-KR" altLang="en-US" sz="2400" dirty="0" err="1" smtClean="0">
                <a:solidFill>
                  <a:schemeClr val="bg1">
                    <a:lumMod val="75000"/>
                  </a:schemeClr>
                </a:solidFill>
                <a:latin typeface="HY강B" pitchFamily="18" charset="-127"/>
                <a:ea typeface="HY강B" pitchFamily="18" charset="-127"/>
              </a:rPr>
              <a:t>단어뒤에</a:t>
            </a:r>
            <a:r>
              <a:rPr lang="ko-KR" altLang="en-US" sz="2400" dirty="0" smtClean="0">
                <a:solidFill>
                  <a:schemeClr val="bg1">
                    <a:lumMod val="75000"/>
                  </a:schemeClr>
                </a:solidFill>
                <a:latin typeface="HY강B" pitchFamily="18" charset="-127"/>
                <a:ea typeface="HY강B" pitchFamily="18" charset="-127"/>
              </a:rPr>
              <a:t> </a:t>
            </a:r>
            <a:r>
              <a:rPr lang="ko-KR" altLang="en-US" sz="2400" dirty="0" err="1" smtClean="0">
                <a:solidFill>
                  <a:schemeClr val="bg1">
                    <a:lumMod val="75000"/>
                  </a:schemeClr>
                </a:solidFill>
                <a:latin typeface="HY강B" pitchFamily="18" charset="-127"/>
                <a:ea typeface="HY강B" pitchFamily="18" charset="-127"/>
              </a:rPr>
              <a:t>적힌것을</a:t>
            </a:r>
            <a:r>
              <a:rPr lang="ko-KR" altLang="en-US" sz="2400" dirty="0" smtClean="0">
                <a:solidFill>
                  <a:schemeClr val="bg1">
                    <a:lumMod val="75000"/>
                  </a:schemeClr>
                </a:solidFill>
                <a:latin typeface="HY강B" pitchFamily="18" charset="-127"/>
                <a:ea typeface="HY강B" pitchFamily="18" charset="-127"/>
              </a:rPr>
              <a:t> 찾는다</a:t>
            </a:r>
            <a:endParaRPr lang="en-US" altLang="ko-KR" sz="2400" dirty="0" smtClean="0">
              <a:solidFill>
                <a:schemeClr val="bg1">
                  <a:lumMod val="75000"/>
                </a:schemeClr>
              </a:solidFill>
              <a:latin typeface="HY강B" pitchFamily="18" charset="-127"/>
              <a:ea typeface="HY강B" pitchFamily="18" charset="-127"/>
            </a:endParaRPr>
          </a:p>
          <a:p>
            <a:pPr algn="l">
              <a:lnSpc>
                <a:spcPts val="4000"/>
              </a:lnSpc>
            </a:pPr>
            <a:r>
              <a:rPr lang="en-US" altLang="ko-KR" sz="2400" dirty="0" smtClean="0">
                <a:solidFill>
                  <a:schemeClr val="bg1">
                    <a:lumMod val="75000"/>
                  </a:schemeClr>
                </a:solidFill>
                <a:latin typeface="HY강B" pitchFamily="18" charset="-127"/>
                <a:ea typeface="HY강B" pitchFamily="18" charset="-127"/>
              </a:rPr>
              <a:t>b</a:t>
            </a:r>
            <a:r>
              <a:rPr lang="ko-KR" altLang="en-US" sz="2400" dirty="0" smtClean="0">
                <a:solidFill>
                  <a:schemeClr val="bg1">
                    <a:lumMod val="75000"/>
                  </a:schemeClr>
                </a:solidFill>
                <a:latin typeface="HY강B" pitchFamily="18" charset="-127"/>
                <a:ea typeface="HY강B" pitchFamily="18" charset="-127"/>
              </a:rPr>
              <a:t>를 대문자로 적으면 달라진다</a:t>
            </a:r>
            <a:r>
              <a:rPr lang="en-US" altLang="ko-KR" sz="2400" dirty="0" smtClean="0">
                <a:solidFill>
                  <a:schemeClr val="bg1">
                    <a:lumMod val="75000"/>
                  </a:schemeClr>
                </a:solidFill>
                <a:latin typeface="HY강B" pitchFamily="18" charset="-127"/>
                <a:ea typeface="HY강B" pitchFamily="18" charset="-127"/>
              </a:rPr>
              <a:t>(</a:t>
            </a:r>
            <a:r>
              <a:rPr lang="ko-KR" altLang="en-US" sz="2400" dirty="0" smtClean="0">
                <a:solidFill>
                  <a:schemeClr val="bg1">
                    <a:lumMod val="75000"/>
                  </a:schemeClr>
                </a:solidFill>
                <a:latin typeface="HY강B" pitchFamily="18" charset="-127"/>
                <a:ea typeface="HY강B" pitchFamily="18" charset="-127"/>
              </a:rPr>
              <a:t>다음 페이지</a:t>
            </a:r>
            <a:r>
              <a:rPr lang="en-US" altLang="ko-KR" sz="2400" dirty="0" smtClean="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37778"/>
            <a:ext cx="5677644" cy="314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7220"/>
            <a:ext cx="6205968" cy="334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err="1" smtClean="0">
                <a:solidFill>
                  <a:schemeClr val="bg1">
                    <a:lumMod val="75000"/>
                  </a:schemeClr>
                </a:solidFill>
                <a:latin typeface="HY강B" pitchFamily="18" charset="-127"/>
                <a:ea typeface="HY강B" pitchFamily="18" charset="-127"/>
              </a:rPr>
              <a:t>Ya</a:t>
            </a:r>
            <a:r>
              <a:rPr lang="ko-KR" altLang="en-US" sz="2400" dirty="0" smtClean="0">
                <a:solidFill>
                  <a:schemeClr val="bg1">
                    <a:lumMod val="75000"/>
                  </a:schemeClr>
                </a:solidFill>
                <a:latin typeface="HY강B" pitchFamily="18" charset="-127"/>
                <a:ea typeface="HY강B" pitchFamily="18" charset="-127"/>
              </a:rPr>
              <a:t>중에 </a:t>
            </a:r>
            <a:r>
              <a:rPr lang="ko-KR" altLang="en-US" sz="2400" dirty="0" err="1" smtClean="0">
                <a:solidFill>
                  <a:schemeClr val="bg1">
                    <a:lumMod val="75000"/>
                  </a:schemeClr>
                </a:solidFill>
                <a:latin typeface="HY강B" pitchFamily="18" charset="-127"/>
                <a:ea typeface="HY강B" pitchFamily="18" charset="-127"/>
              </a:rPr>
              <a:t>단어뒤에</a:t>
            </a:r>
            <a:r>
              <a:rPr lang="ko-KR" altLang="en-US" sz="2400" dirty="0" smtClean="0">
                <a:solidFill>
                  <a:schemeClr val="bg1">
                    <a:lumMod val="75000"/>
                  </a:schemeClr>
                </a:solidFill>
                <a:latin typeface="HY강B" pitchFamily="18" charset="-127"/>
                <a:ea typeface="HY강B" pitchFamily="18" charset="-127"/>
              </a:rPr>
              <a:t> 적히지 </a:t>
            </a:r>
            <a:r>
              <a:rPr lang="ko-KR" altLang="en-US" sz="2400" dirty="0" err="1" smtClean="0">
                <a:solidFill>
                  <a:schemeClr val="bg1">
                    <a:lumMod val="75000"/>
                  </a:schemeClr>
                </a:solidFill>
                <a:latin typeface="HY강B" pitchFamily="18" charset="-127"/>
                <a:ea typeface="HY강B" pitchFamily="18" charset="-127"/>
              </a:rPr>
              <a:t>않는것을</a:t>
            </a:r>
            <a:r>
              <a:rPr lang="ko-KR" altLang="en-US" sz="2400" dirty="0" smtClean="0">
                <a:solidFill>
                  <a:schemeClr val="bg1">
                    <a:lumMod val="75000"/>
                  </a:schemeClr>
                </a:solidFill>
                <a:latin typeface="HY강B" pitchFamily="18" charset="-127"/>
                <a:ea typeface="HY강B" pitchFamily="18" charset="-127"/>
              </a:rPr>
              <a:t> 찾는다</a:t>
            </a:r>
            <a:endParaRPr lang="en-US" altLang="ko-KR" sz="2400" dirty="0" smtClean="0">
              <a:solidFill>
                <a:schemeClr val="bg1">
                  <a:lumMod val="75000"/>
                </a:schemeClr>
              </a:solidFill>
              <a:latin typeface="HY강B" pitchFamily="18" charset="-127"/>
              <a:ea typeface="HY강B" pitchFamily="18" charset="-127"/>
            </a:endParaRPr>
          </a:p>
        </p:txBody>
      </p:sp>
    </p:spTree>
    <p:extLst>
      <p:ext uri="{BB962C8B-B14F-4D97-AF65-F5344CB8AC3E}">
        <p14:creationId xmlns:p14="http://schemas.microsoft.com/office/powerpoint/2010/main" val="3770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문장에서 시작하는 </a:t>
            </a:r>
            <a:r>
              <a:rPr lang="en-US" altLang="ko-KR" sz="2400" dirty="0" err="1" smtClean="0">
                <a:solidFill>
                  <a:schemeClr val="bg1">
                    <a:lumMod val="75000"/>
                  </a:schemeClr>
                </a:solidFill>
                <a:latin typeface="HY강B" pitchFamily="18" charset="-127"/>
                <a:ea typeface="HY강B" pitchFamily="18" charset="-127"/>
              </a:rPr>
              <a:t>Ya</a:t>
            </a:r>
            <a:r>
              <a:rPr lang="ko-KR" altLang="en-US" sz="2400" dirty="0" smtClean="0">
                <a:solidFill>
                  <a:schemeClr val="bg1">
                    <a:lumMod val="75000"/>
                  </a:schemeClr>
                </a:solidFill>
                <a:latin typeface="HY강B" pitchFamily="18" charset="-127"/>
                <a:ea typeface="HY강B" pitchFamily="18" charset="-127"/>
              </a:rPr>
              <a:t>를 찾는다</a:t>
            </a:r>
            <a:endParaRPr lang="en-US" altLang="ko-KR" sz="2400" dirty="0" smtClean="0">
              <a:solidFill>
                <a:schemeClr val="bg1">
                  <a:lumMod val="75000"/>
                </a:schemeClr>
              </a:solidFill>
              <a:latin typeface="HY강B" pitchFamily="18" charset="-127"/>
              <a:ea typeface="HY강B" pitchFamily="18" charset="-127"/>
            </a:endParaRPr>
          </a:p>
          <a:p>
            <a:pPr algn="l">
              <a:lnSpc>
                <a:spcPts val="4000"/>
              </a:lnSpc>
            </a:pPr>
            <a:r>
              <a:rPr lang="en-US" altLang="ko-KR" sz="2400" dirty="0" smtClean="0">
                <a:solidFill>
                  <a:schemeClr val="bg1">
                    <a:lumMod val="75000"/>
                  </a:schemeClr>
                </a:solidFill>
                <a:latin typeface="HY강B" pitchFamily="18" charset="-127"/>
                <a:ea typeface="HY강B" pitchFamily="18" charset="-127"/>
              </a:rPr>
              <a:t>* Multiline</a:t>
            </a:r>
            <a:r>
              <a:rPr lang="ko-KR" altLang="en-US" sz="2400" dirty="0" smtClean="0">
                <a:solidFill>
                  <a:schemeClr val="bg1">
                    <a:lumMod val="75000"/>
                  </a:schemeClr>
                </a:solidFill>
                <a:latin typeface="HY강B" pitchFamily="18" charset="-127"/>
                <a:ea typeface="HY강B" pitchFamily="18" charset="-127"/>
              </a:rPr>
              <a:t>를 빼면 </a:t>
            </a:r>
            <a:r>
              <a:rPr lang="ko-KR" altLang="en-US" sz="2400" dirty="0" err="1" smtClean="0">
                <a:solidFill>
                  <a:schemeClr val="bg1">
                    <a:lumMod val="75000"/>
                  </a:schemeClr>
                </a:solidFill>
                <a:latin typeface="HY강B" pitchFamily="18" charset="-127"/>
                <a:ea typeface="HY강B" pitchFamily="18" charset="-127"/>
              </a:rPr>
              <a:t>전체문장앞에</a:t>
            </a:r>
            <a:r>
              <a:rPr lang="ko-KR" altLang="en-US" sz="2400" dirty="0" smtClean="0">
                <a:solidFill>
                  <a:schemeClr val="bg1">
                    <a:lumMod val="75000"/>
                  </a:schemeClr>
                </a:solidFill>
                <a:latin typeface="HY강B" pitchFamily="18" charset="-127"/>
                <a:ea typeface="HY강B" pitchFamily="18" charset="-127"/>
              </a:rPr>
              <a:t> </a:t>
            </a:r>
            <a:r>
              <a:rPr lang="en-US" altLang="ko-KR" sz="2400" dirty="0" err="1" smtClean="0">
                <a:solidFill>
                  <a:schemeClr val="bg1">
                    <a:lumMod val="75000"/>
                  </a:schemeClr>
                </a:solidFill>
                <a:latin typeface="HY강B" pitchFamily="18" charset="-127"/>
                <a:ea typeface="HY강B" pitchFamily="18" charset="-127"/>
              </a:rPr>
              <a:t>Ya</a:t>
            </a:r>
            <a:r>
              <a:rPr lang="ko-KR" altLang="en-US" sz="2400" dirty="0" smtClean="0">
                <a:solidFill>
                  <a:schemeClr val="bg1">
                    <a:lumMod val="75000"/>
                  </a:schemeClr>
                </a:solidFill>
                <a:latin typeface="HY강B" pitchFamily="18" charset="-127"/>
                <a:ea typeface="HY강B" pitchFamily="18" charset="-127"/>
              </a:rPr>
              <a:t>를 </a:t>
            </a:r>
            <a:r>
              <a:rPr lang="ko-KR" altLang="en-US" sz="2400" dirty="0" err="1" smtClean="0">
                <a:solidFill>
                  <a:schemeClr val="bg1">
                    <a:lumMod val="75000"/>
                  </a:schemeClr>
                </a:solidFill>
                <a:latin typeface="HY강B" pitchFamily="18" charset="-127"/>
                <a:ea typeface="HY강B" pitchFamily="18" charset="-127"/>
              </a:rPr>
              <a:t>찾기때문에</a:t>
            </a:r>
            <a:r>
              <a:rPr lang="ko-KR" altLang="en-US" sz="2400" dirty="0" smtClean="0">
                <a:solidFill>
                  <a:schemeClr val="bg1">
                    <a:lumMod val="75000"/>
                  </a:schemeClr>
                </a:solidFill>
                <a:latin typeface="HY강B" pitchFamily="18" charset="-127"/>
                <a:ea typeface="HY강B" pitchFamily="18" charset="-127"/>
              </a:rPr>
              <a:t> 여기서는 찾아지지 않는다</a:t>
            </a:r>
            <a:endParaRPr lang="en-US" altLang="ko-KR" sz="2400" dirty="0" smtClean="0">
              <a:solidFill>
                <a:schemeClr val="bg1">
                  <a:lumMod val="75000"/>
                </a:schemeClr>
              </a:solidFill>
              <a:latin typeface="HY강B" pitchFamily="18" charset="-127"/>
              <a:ea typeface="HY강B" pitchFamily="18" charset="-127"/>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97" y="343868"/>
            <a:ext cx="5496523" cy="310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7816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문장의 </a:t>
            </a:r>
            <a:r>
              <a:rPr lang="ko-KR" altLang="en-US" sz="2400" dirty="0" err="1" smtClean="0">
                <a:solidFill>
                  <a:schemeClr val="bg1">
                    <a:lumMod val="75000"/>
                  </a:schemeClr>
                </a:solidFill>
                <a:latin typeface="HY강B" pitchFamily="18" charset="-127"/>
                <a:ea typeface="HY강B" pitchFamily="18" charset="-127"/>
              </a:rPr>
              <a:t>끝에있는</a:t>
            </a:r>
            <a:r>
              <a:rPr lang="ko-KR" altLang="en-US" sz="2400" dirty="0" smtClean="0">
                <a:solidFill>
                  <a:schemeClr val="bg1">
                    <a:lumMod val="75000"/>
                  </a:schemeClr>
                </a:solidFill>
                <a:latin typeface="HY강B" pitchFamily="18" charset="-127"/>
                <a:ea typeface="HY강B" pitchFamily="18" charset="-127"/>
              </a:rPr>
              <a:t> </a:t>
            </a:r>
            <a:r>
              <a:rPr lang="en-US" altLang="ko-KR" sz="2400" dirty="0" err="1" smtClean="0">
                <a:solidFill>
                  <a:schemeClr val="bg1">
                    <a:lumMod val="75000"/>
                  </a:schemeClr>
                </a:solidFill>
                <a:latin typeface="HY강B" pitchFamily="18" charset="-127"/>
                <a:ea typeface="HY강B" pitchFamily="18" charset="-127"/>
              </a:rPr>
              <a:t>Ya</a:t>
            </a:r>
            <a:r>
              <a:rPr lang="ko-KR" altLang="en-US" sz="2400" dirty="0" err="1" smtClean="0">
                <a:solidFill>
                  <a:schemeClr val="bg1">
                    <a:lumMod val="75000"/>
                  </a:schemeClr>
                </a:solidFill>
                <a:latin typeface="HY강B" pitchFamily="18" charset="-127"/>
                <a:ea typeface="HY강B" pitchFamily="18" charset="-127"/>
              </a:rPr>
              <a:t>를찾는다</a:t>
            </a:r>
            <a:endParaRPr lang="en-US" altLang="ko-KR" sz="2400" dirty="0" smtClean="0">
              <a:solidFill>
                <a:schemeClr val="bg1">
                  <a:lumMod val="75000"/>
                </a:schemeClr>
              </a:solidFill>
              <a:latin typeface="HY강B" pitchFamily="18" charset="-127"/>
              <a:ea typeface="HY강B" pitchFamily="18" charset="-127"/>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936" y="625252"/>
            <a:ext cx="4424362" cy="271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smtClean="0">
                <a:solidFill>
                  <a:schemeClr val="bg1">
                    <a:lumMod val="75000"/>
                  </a:schemeClr>
                </a:solidFill>
                <a:latin typeface="HY강B" pitchFamily="18" charset="-127"/>
                <a:ea typeface="HY강B" pitchFamily="18" charset="-127"/>
              </a:rPr>
              <a:t>Flag in</a:t>
            </a:r>
            <a:r>
              <a:rPr lang="ko-KR" altLang="en-US" sz="2400" dirty="0" smtClean="0">
                <a:solidFill>
                  <a:schemeClr val="bg1">
                    <a:lumMod val="75000"/>
                  </a:schemeClr>
                </a:solidFill>
                <a:latin typeface="HY강B" pitchFamily="18" charset="-127"/>
                <a:ea typeface="HY강B" pitchFamily="18" charset="-127"/>
              </a:rPr>
              <a:t>에서 </a:t>
            </a:r>
            <a:r>
              <a:rPr lang="en-US" altLang="ko-KR" sz="2400" dirty="0" smtClean="0">
                <a:solidFill>
                  <a:schemeClr val="bg1">
                    <a:lumMod val="75000"/>
                  </a:schemeClr>
                </a:solidFill>
                <a:latin typeface="HY강B" pitchFamily="18" charset="-127"/>
                <a:ea typeface="HY강B" pitchFamily="18" charset="-127"/>
              </a:rPr>
              <a:t>multiline</a:t>
            </a:r>
            <a:r>
              <a:rPr lang="ko-KR" altLang="en-US" sz="2400" dirty="0" smtClean="0">
                <a:solidFill>
                  <a:schemeClr val="bg1">
                    <a:lumMod val="75000"/>
                  </a:schemeClr>
                </a:solidFill>
                <a:latin typeface="HY강B" pitchFamily="18" charset="-127"/>
                <a:ea typeface="HY강B" pitchFamily="18" charset="-127"/>
              </a:rPr>
              <a:t>를 선택하지 않으면</a:t>
            </a:r>
            <a:endParaRPr lang="en-US" altLang="ko-KR" sz="2400" dirty="0" smtClean="0">
              <a:solidFill>
                <a:schemeClr val="bg1">
                  <a:lumMod val="75000"/>
                </a:schemeClr>
              </a:solidFill>
              <a:latin typeface="HY강B" pitchFamily="18" charset="-127"/>
              <a:ea typeface="HY강B" pitchFamily="18" charset="-127"/>
            </a:endParaRPr>
          </a:p>
          <a:p>
            <a:pPr algn="l">
              <a:lnSpc>
                <a:spcPts val="4000"/>
              </a:lnSpc>
            </a:pPr>
            <a:r>
              <a:rPr lang="ko-KR" altLang="en-US" sz="2400" dirty="0" smtClean="0">
                <a:solidFill>
                  <a:schemeClr val="bg1">
                    <a:lumMod val="75000"/>
                  </a:schemeClr>
                </a:solidFill>
                <a:latin typeface="HY강B" pitchFamily="18" charset="-127"/>
                <a:ea typeface="HY강B" pitchFamily="18" charset="-127"/>
              </a:rPr>
              <a:t>전체적인 문장  </a:t>
            </a:r>
            <a:r>
              <a:rPr lang="ko-KR" altLang="en-US" sz="2400" dirty="0" err="1">
                <a:solidFill>
                  <a:schemeClr val="bg1">
                    <a:lumMod val="75000"/>
                  </a:schemeClr>
                </a:solidFill>
                <a:latin typeface="HY강B" pitchFamily="18" charset="-127"/>
                <a:ea typeface="HY강B" pitchFamily="18" charset="-127"/>
              </a:rPr>
              <a:t>끝에있는</a:t>
            </a:r>
            <a:r>
              <a:rPr lang="ko-KR" altLang="en-US" sz="2400" dirty="0">
                <a:solidFill>
                  <a:schemeClr val="bg1">
                    <a:lumMod val="75000"/>
                  </a:schemeClr>
                </a:solidFill>
                <a:latin typeface="HY강B" pitchFamily="18" charset="-127"/>
                <a:ea typeface="HY강B" pitchFamily="18" charset="-127"/>
              </a:rPr>
              <a:t> </a:t>
            </a:r>
            <a:r>
              <a:rPr lang="en-US" altLang="ko-KR" sz="2400" dirty="0" err="1">
                <a:solidFill>
                  <a:schemeClr val="bg1">
                    <a:lumMod val="75000"/>
                  </a:schemeClr>
                </a:solidFill>
                <a:latin typeface="HY강B" pitchFamily="18" charset="-127"/>
                <a:ea typeface="HY강B" pitchFamily="18" charset="-127"/>
              </a:rPr>
              <a:t>Ya</a:t>
            </a:r>
            <a:r>
              <a:rPr lang="ko-KR" altLang="en-US" sz="2400" dirty="0" err="1" smtClean="0">
                <a:solidFill>
                  <a:schemeClr val="bg1">
                    <a:lumMod val="75000"/>
                  </a:schemeClr>
                </a:solidFill>
                <a:latin typeface="HY강B" pitchFamily="18" charset="-127"/>
                <a:ea typeface="HY강B" pitchFamily="18" charset="-127"/>
              </a:rPr>
              <a:t>를찾는다기때문에</a:t>
            </a:r>
            <a:r>
              <a:rPr lang="ko-KR" altLang="en-US" sz="2400" dirty="0" smtClean="0">
                <a:solidFill>
                  <a:schemeClr val="bg1">
                    <a:lumMod val="75000"/>
                  </a:schemeClr>
                </a:solidFill>
                <a:latin typeface="HY강B" pitchFamily="18" charset="-127"/>
                <a:ea typeface="HY강B" pitchFamily="18" charset="-127"/>
              </a:rPr>
              <a:t> </a:t>
            </a:r>
            <a:endParaRPr lang="en-US" altLang="ko-KR" sz="2400" dirty="0" smtClean="0">
              <a:solidFill>
                <a:schemeClr val="bg1">
                  <a:lumMod val="75000"/>
                </a:schemeClr>
              </a:solidFill>
              <a:latin typeface="HY강B" pitchFamily="18" charset="-127"/>
              <a:ea typeface="HY강B" pitchFamily="18" charset="-127"/>
            </a:endParaRPr>
          </a:p>
          <a:p>
            <a:pPr algn="l">
              <a:lnSpc>
                <a:spcPts val="4000"/>
              </a:lnSpc>
            </a:pPr>
            <a:r>
              <a:rPr lang="ko-KR" altLang="en-US" sz="2400" dirty="0" smtClean="0">
                <a:solidFill>
                  <a:schemeClr val="bg1">
                    <a:lumMod val="75000"/>
                  </a:schemeClr>
                </a:solidFill>
                <a:latin typeface="HY강B" pitchFamily="18" charset="-127"/>
                <a:ea typeface="HY강B" pitchFamily="18" charset="-127"/>
              </a:rPr>
              <a:t>여기서는 찾아지지 않는다</a:t>
            </a:r>
            <a:endParaRPr lang="en-US" altLang="ko-KR" sz="2400" dirty="0">
              <a:solidFill>
                <a:schemeClr val="bg1">
                  <a:lumMod val="75000"/>
                </a:schemeClr>
              </a:solidFill>
              <a:latin typeface="HY강B" pitchFamily="18" charset="-127"/>
              <a:ea typeface="HY강B" pitchFamily="18" charset="-127"/>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9" y="228600"/>
            <a:ext cx="5561632" cy="326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모든 </a:t>
            </a:r>
            <a:r>
              <a:rPr lang="ko-KR" altLang="en-US" sz="2400" dirty="0" err="1" smtClean="0">
                <a:solidFill>
                  <a:schemeClr val="bg1">
                    <a:lumMod val="75000"/>
                  </a:schemeClr>
                </a:solidFill>
                <a:latin typeface="HY강B" pitchFamily="18" charset="-127"/>
                <a:ea typeface="HY강B" pitchFamily="18" charset="-127"/>
              </a:rPr>
              <a:t>문자렬을</a:t>
            </a:r>
            <a:r>
              <a:rPr lang="ko-KR" altLang="en-US" sz="2400" dirty="0" smtClean="0">
                <a:solidFill>
                  <a:schemeClr val="bg1">
                    <a:lumMod val="75000"/>
                  </a:schemeClr>
                </a:solidFill>
                <a:latin typeface="HY강B" pitchFamily="18" charset="-127"/>
                <a:ea typeface="HY강B" pitchFamily="18" charset="-127"/>
              </a:rPr>
              <a:t> 선택</a:t>
            </a:r>
            <a:endParaRPr lang="en-US" altLang="ko-KR" sz="2400" dirty="0" smtClean="0">
              <a:solidFill>
                <a:schemeClr val="bg1">
                  <a:lumMod val="75000"/>
                </a:schemeClr>
              </a:solidFill>
              <a:latin typeface="HY강B" pitchFamily="18" charset="-127"/>
              <a:ea typeface="HY강B" pitchFamily="18" charset="-127"/>
            </a:endParaRPr>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260"/>
          <a:stretch/>
        </p:blipFill>
        <p:spPr bwMode="auto">
          <a:xfrm>
            <a:off x="574204" y="484911"/>
            <a:ext cx="5516290" cy="3236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39460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마침표라는 특수문자를 </a:t>
            </a:r>
            <a:r>
              <a:rPr lang="ko-KR" altLang="en-US" sz="2400" dirty="0" err="1" smtClean="0">
                <a:solidFill>
                  <a:schemeClr val="bg1">
                    <a:lumMod val="75000"/>
                  </a:schemeClr>
                </a:solidFill>
                <a:latin typeface="HY강B" pitchFamily="18" charset="-127"/>
                <a:ea typeface="HY강B" pitchFamily="18" charset="-127"/>
              </a:rPr>
              <a:t>찾고자하다면</a:t>
            </a:r>
            <a:r>
              <a:rPr lang="ko-KR" altLang="en-US" sz="2400" dirty="0" smtClean="0">
                <a:solidFill>
                  <a:schemeClr val="bg1">
                    <a:lumMod val="75000"/>
                  </a:schemeClr>
                </a:solidFill>
                <a:latin typeface="HY강B" pitchFamily="18" charset="-127"/>
                <a:ea typeface="HY강B" pitchFamily="18" charset="-127"/>
              </a:rPr>
              <a:t> </a:t>
            </a:r>
            <a:r>
              <a:rPr lang="en-US" altLang="ko-KR" sz="2400" dirty="0" smtClean="0">
                <a:solidFill>
                  <a:schemeClr val="bg1">
                    <a:lumMod val="75000"/>
                  </a:schemeClr>
                </a:solidFill>
                <a:latin typeface="HY강B" pitchFamily="18" charset="-127"/>
                <a:ea typeface="HY강B" pitchFamily="18" charset="-127"/>
              </a:rPr>
              <a:t>\</a:t>
            </a:r>
            <a:r>
              <a:rPr lang="ko-KR" altLang="en-US" sz="2400" dirty="0" err="1" smtClean="0">
                <a:solidFill>
                  <a:schemeClr val="bg1">
                    <a:lumMod val="75000"/>
                  </a:schemeClr>
                </a:solidFill>
                <a:latin typeface="HY강B" pitchFamily="18" charset="-127"/>
                <a:ea typeface="HY강B" pitchFamily="18" charset="-127"/>
              </a:rPr>
              <a:t>역슬러쉬를</a:t>
            </a:r>
            <a:r>
              <a:rPr lang="ko-KR" altLang="en-US" sz="2400" dirty="0" smtClean="0">
                <a:solidFill>
                  <a:schemeClr val="bg1">
                    <a:lumMod val="75000"/>
                  </a:schemeClr>
                </a:solidFill>
                <a:latin typeface="HY강B" pitchFamily="18" charset="-127"/>
                <a:ea typeface="HY강B" pitchFamily="18" charset="-127"/>
              </a:rPr>
              <a:t> </a:t>
            </a:r>
            <a:r>
              <a:rPr lang="ko-KR" altLang="en-US" sz="2400" dirty="0" err="1" smtClean="0">
                <a:solidFill>
                  <a:schemeClr val="bg1">
                    <a:lumMod val="75000"/>
                  </a:schemeClr>
                </a:solidFill>
                <a:latin typeface="HY강B" pitchFamily="18" charset="-127"/>
                <a:ea typeface="HY강B" pitchFamily="18" charset="-127"/>
              </a:rPr>
              <a:t>사용해야한다</a:t>
            </a:r>
            <a:r>
              <a:rPr lang="en-US" altLang="ko-KR" sz="2400" dirty="0" smtClean="0">
                <a:solidFill>
                  <a:schemeClr val="bg1">
                    <a:lumMod val="75000"/>
                  </a:schemeClr>
                </a:solidFill>
                <a:latin typeface="HY강B" pitchFamily="18" charset="-127"/>
                <a:ea typeface="HY강B" pitchFamily="18" charset="-127"/>
              </a:rPr>
              <a: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86" y="337220"/>
            <a:ext cx="5414566" cy="323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553244"/>
            <a:ext cx="21526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0536"/>
            <a:ext cx="54864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endParaRPr lang="ko-KR" altLang="en-US" sz="2400" dirty="0">
              <a:solidFill>
                <a:schemeClr val="bg1">
                  <a:lumMod val="75000"/>
                </a:schemeClr>
              </a:solidFill>
              <a:latin typeface="HY강B" pitchFamily="18" charset="-127"/>
              <a:ea typeface="HY강B" pitchFamily="18" charset="-127"/>
            </a:endParaRPr>
          </a:p>
        </p:txBody>
      </p:sp>
      <p:sp>
        <p:nvSpPr>
          <p:cNvPr id="5" name="제목 1"/>
          <p:cNvSpPr txBox="1">
            <a:spLocks/>
          </p:cNvSpPr>
          <p:nvPr/>
        </p:nvSpPr>
        <p:spPr>
          <a:xfrm>
            <a:off x="547936" y="4337720"/>
            <a:ext cx="8229600" cy="1071091"/>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smtClean="0">
                <a:solidFill>
                  <a:schemeClr val="bg1">
                    <a:lumMod val="75000"/>
                  </a:schemeClr>
                </a:solidFill>
                <a:latin typeface="HY강B" pitchFamily="18" charset="-127"/>
                <a:ea typeface="HY강B" pitchFamily="18" charset="-127"/>
              </a:rPr>
              <a:t>digit</a:t>
            </a:r>
            <a:r>
              <a:rPr lang="ko-KR" altLang="en-US" sz="2400" dirty="0" smtClean="0">
                <a:solidFill>
                  <a:schemeClr val="bg1">
                    <a:lumMod val="75000"/>
                  </a:schemeClr>
                </a:solidFill>
                <a:latin typeface="HY강B" pitchFamily="18" charset="-127"/>
                <a:ea typeface="HY강B" pitchFamily="18" charset="-127"/>
              </a:rPr>
              <a:t>의약자인 </a:t>
            </a:r>
            <a:r>
              <a:rPr lang="en-US" altLang="ko-KR" sz="2400" dirty="0" smtClean="0">
                <a:solidFill>
                  <a:schemeClr val="bg1">
                    <a:lumMod val="75000"/>
                  </a:schemeClr>
                </a:solidFill>
                <a:latin typeface="HY강B" pitchFamily="18" charset="-127"/>
                <a:ea typeface="HY강B" pitchFamily="18" charset="-127"/>
              </a:rPr>
              <a:t>d</a:t>
            </a:r>
            <a:r>
              <a:rPr lang="ko-KR" altLang="en-US" sz="2400" dirty="0" smtClean="0">
                <a:solidFill>
                  <a:schemeClr val="bg1">
                    <a:lumMod val="75000"/>
                  </a:schemeClr>
                </a:solidFill>
                <a:latin typeface="HY강B" pitchFamily="18" charset="-127"/>
                <a:ea typeface="HY강B" pitchFamily="18" charset="-127"/>
              </a:rPr>
              <a:t>를</a:t>
            </a:r>
            <a:r>
              <a:rPr lang="en-US" altLang="ko-KR" sz="2400" dirty="0" smtClean="0">
                <a:solidFill>
                  <a:schemeClr val="bg1">
                    <a:lumMod val="75000"/>
                  </a:schemeClr>
                </a:solidFill>
                <a:latin typeface="HY강B" pitchFamily="18" charset="-127"/>
                <a:ea typeface="HY강B" pitchFamily="18" charset="-127"/>
              </a:rPr>
              <a:t> </a:t>
            </a:r>
            <a:r>
              <a:rPr lang="ko-KR" altLang="en-US" sz="2400" dirty="0" smtClean="0">
                <a:solidFill>
                  <a:schemeClr val="bg1">
                    <a:lumMod val="75000"/>
                  </a:schemeClr>
                </a:solidFill>
                <a:latin typeface="HY강B" pitchFamily="18" charset="-127"/>
                <a:ea typeface="HY강B" pitchFamily="18" charset="-127"/>
              </a:rPr>
              <a:t>사용하여 </a:t>
            </a:r>
            <a:r>
              <a:rPr lang="en-US" altLang="ko-KR" sz="2400" dirty="0" smtClean="0">
                <a:solidFill>
                  <a:schemeClr val="bg1">
                    <a:lumMod val="75000"/>
                  </a:schemeClr>
                </a:solidFill>
                <a:latin typeface="HY강B" pitchFamily="18" charset="-127"/>
                <a:ea typeface="HY강B" pitchFamily="18" charset="-127"/>
              </a:rPr>
              <a:t>\d</a:t>
            </a:r>
            <a:r>
              <a:rPr lang="ko-KR" altLang="en-US" sz="2400" dirty="0" smtClean="0">
                <a:solidFill>
                  <a:schemeClr val="bg1">
                    <a:lumMod val="75000"/>
                  </a:schemeClr>
                </a:solidFill>
                <a:latin typeface="HY강B" pitchFamily="18" charset="-127"/>
                <a:ea typeface="HY강B" pitchFamily="18" charset="-127"/>
              </a:rPr>
              <a:t>는 모든 숫자를 찾는다</a:t>
            </a:r>
            <a:endParaRPr lang="en-US" altLang="ko-KR" sz="2400" dirty="0" smtClean="0">
              <a:solidFill>
                <a:schemeClr val="bg1">
                  <a:lumMod val="75000"/>
                </a:schemeClr>
              </a:solidFill>
              <a:latin typeface="HY강B" pitchFamily="18" charset="-127"/>
              <a:ea typeface="HY강B" pitchFamily="18" charset="-127"/>
            </a:endParaRPr>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592"/>
          <a:stretch/>
        </p:blipFill>
        <p:spPr bwMode="auto">
          <a:xfrm>
            <a:off x="395536" y="265212"/>
            <a:ext cx="4179977"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815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23528" y="481236"/>
            <a:ext cx="8229600" cy="4752528"/>
          </a:xfrm>
        </p:spPr>
        <p:txBody>
          <a:bodyPr>
            <a:normAutofit/>
          </a:bodyPr>
          <a:lstStyle/>
          <a:p>
            <a:pPr algn="l">
              <a:lnSpc>
                <a:spcPts val="4000"/>
              </a:lnSpc>
            </a:pPr>
            <a:r>
              <a:rPr lang="en-US" altLang="ko-KR" sz="2400" b="1" dirty="0" smtClean="0">
                <a:solidFill>
                  <a:schemeClr val="bg1">
                    <a:lumMod val="75000"/>
                  </a:schemeClr>
                </a:solidFill>
                <a:latin typeface="HY강B" pitchFamily="18" charset="-127"/>
                <a:ea typeface="HY강B" pitchFamily="18" charset="-127"/>
              </a:rPr>
              <a:t>* </a:t>
            </a:r>
            <a:r>
              <a:rPr lang="ko-KR" altLang="en-US" sz="2400" b="1" dirty="0" smtClean="0">
                <a:solidFill>
                  <a:schemeClr val="bg1">
                    <a:lumMod val="75000"/>
                  </a:schemeClr>
                </a:solidFill>
                <a:latin typeface="HY강B" pitchFamily="18" charset="-127"/>
                <a:ea typeface="HY강B" pitchFamily="18" charset="-127"/>
              </a:rPr>
              <a:t>정규식</a:t>
            </a:r>
            <a:r>
              <a:rPr lang="ko-KR" altLang="en-US" sz="2400" dirty="0" smtClean="0">
                <a:solidFill>
                  <a:schemeClr val="bg1">
                    <a:lumMod val="75000"/>
                  </a:schemeClr>
                </a:solidFill>
                <a:latin typeface="HY강B" pitchFamily="18" charset="-127"/>
                <a:ea typeface="HY강B" pitchFamily="18" charset="-127"/>
              </a:rPr>
              <a:t>은</a:t>
            </a:r>
            <a:r>
              <a:rPr lang="en-US" altLang="ko-KR" sz="2400" dirty="0" smtClean="0">
                <a:solidFill>
                  <a:schemeClr val="bg1">
                    <a:lumMod val="75000"/>
                  </a:schemeClr>
                </a:solidFill>
                <a:latin typeface="HY강B" pitchFamily="18" charset="-127"/>
                <a:ea typeface="HY강B" pitchFamily="18" charset="-127"/>
              </a:rPr>
              <a:t> </a:t>
            </a:r>
            <a:br>
              <a:rPr lang="en-US" altLang="ko-KR" sz="2400" dirty="0" smtClean="0">
                <a:solidFill>
                  <a:schemeClr val="bg1">
                    <a:lumMod val="75000"/>
                  </a:schemeClr>
                </a:solidFill>
                <a:latin typeface="HY강B" pitchFamily="18" charset="-127"/>
                <a:ea typeface="HY강B" pitchFamily="18" charset="-127"/>
              </a:rPr>
            </a:br>
            <a:r>
              <a:rPr lang="en-US" altLang="ko-KR" sz="2400" dirty="0" smtClean="0">
                <a:solidFill>
                  <a:schemeClr val="bg1">
                    <a:lumMod val="75000"/>
                  </a:schemeClr>
                </a:solidFill>
                <a:latin typeface="HY강B" pitchFamily="18" charset="-127"/>
                <a:ea typeface="HY강B" pitchFamily="18" charset="-127"/>
              </a:rPr>
              <a:t> /</a:t>
            </a:r>
            <a:r>
              <a:rPr lang="ko-KR" altLang="en-US" sz="2400" dirty="0" smtClean="0">
                <a:solidFill>
                  <a:schemeClr val="bg1">
                    <a:lumMod val="75000"/>
                  </a:schemeClr>
                </a:solidFill>
                <a:latin typeface="HY강B" pitchFamily="18" charset="-127"/>
                <a:ea typeface="HY강B" pitchFamily="18" charset="-127"/>
              </a:rPr>
              <a:t>로</a:t>
            </a:r>
            <a:r>
              <a:rPr lang="en-US" altLang="ko-KR" sz="2400" dirty="0">
                <a:solidFill>
                  <a:schemeClr val="bg1">
                    <a:lumMod val="75000"/>
                  </a:schemeClr>
                </a:solidFill>
                <a:latin typeface="HY강B" pitchFamily="18" charset="-127"/>
                <a:ea typeface="HY강B" pitchFamily="18" charset="-127"/>
              </a:rPr>
              <a:t> </a:t>
            </a:r>
            <a:r>
              <a:rPr lang="ko-KR" altLang="en-US" sz="2400" dirty="0" smtClean="0">
                <a:solidFill>
                  <a:schemeClr val="bg1">
                    <a:lumMod val="75000"/>
                  </a:schemeClr>
                </a:solidFill>
                <a:latin typeface="HY강B" pitchFamily="18" charset="-127"/>
                <a:ea typeface="HY강B" pitchFamily="18" charset="-127"/>
              </a:rPr>
              <a:t>시작하여 </a:t>
            </a:r>
            <a:r>
              <a:rPr lang="en-US" altLang="ko-KR" sz="2400" dirty="0" smtClean="0">
                <a:solidFill>
                  <a:schemeClr val="bg1">
                    <a:lumMod val="75000"/>
                  </a:schemeClr>
                </a:solidFill>
                <a:latin typeface="HY강B" pitchFamily="18" charset="-127"/>
                <a:ea typeface="HY강B" pitchFamily="18" charset="-127"/>
              </a:rPr>
              <a:t>“</a:t>
            </a:r>
            <a:r>
              <a:rPr lang="ko-KR" altLang="en-US" sz="2400" dirty="0" smtClean="0">
                <a:solidFill>
                  <a:schemeClr val="bg1">
                    <a:lumMod val="75000"/>
                  </a:schemeClr>
                </a:solidFill>
                <a:latin typeface="HY강B" pitchFamily="18" charset="-127"/>
                <a:ea typeface="HY강B" pitchFamily="18" charset="-127"/>
              </a:rPr>
              <a:t>나는 </a:t>
            </a:r>
            <a:r>
              <a:rPr lang="ko-KR" altLang="en-US" sz="2400" dirty="0" err="1" smtClean="0">
                <a:solidFill>
                  <a:schemeClr val="bg1">
                    <a:lumMod val="75000"/>
                  </a:schemeClr>
                </a:solidFill>
                <a:latin typeface="HY강B" pitchFamily="18" charset="-127"/>
                <a:ea typeface="HY강B" pitchFamily="18" charset="-127"/>
              </a:rPr>
              <a:t>정규표현식</a:t>
            </a:r>
            <a:r>
              <a:rPr lang="en-US" altLang="ko-KR" sz="2400" dirty="0" smtClean="0">
                <a:solidFill>
                  <a:schemeClr val="bg1">
                    <a:lumMod val="75000"/>
                  </a:schemeClr>
                </a:solidFill>
                <a:latin typeface="HY강B" pitchFamily="18" charset="-127"/>
                <a:ea typeface="HY강B" pitchFamily="18" charset="-127"/>
              </a:rPr>
              <a:t>”</a:t>
            </a:r>
            <a:r>
              <a:rPr lang="ko-KR" altLang="en-US" sz="2400" dirty="0" smtClean="0">
                <a:solidFill>
                  <a:schemeClr val="bg1">
                    <a:lumMod val="75000"/>
                  </a:schemeClr>
                </a:solidFill>
                <a:latin typeface="HY강B" pitchFamily="18" charset="-127"/>
                <a:ea typeface="HY강B" pitchFamily="18" charset="-127"/>
              </a:rPr>
              <a:t>임을 나타낸다</a:t>
            </a:r>
            <a:r>
              <a:rPr lang="en-US" altLang="ko-KR" sz="2400" dirty="0" smtClean="0">
                <a:solidFill>
                  <a:schemeClr val="bg1">
                    <a:lumMod val="75000"/>
                  </a:schemeClr>
                </a:solidFill>
                <a:latin typeface="HY강B" pitchFamily="18" charset="-127"/>
                <a:ea typeface="HY강B" pitchFamily="18" charset="-127"/>
              </a:rPr>
              <a:t/>
            </a:r>
            <a:br>
              <a:rPr lang="en-US" altLang="ko-KR" sz="2400" dirty="0" smtClean="0">
                <a:solidFill>
                  <a:schemeClr val="bg1">
                    <a:lumMod val="75000"/>
                  </a:schemeClr>
                </a:solidFill>
                <a:latin typeface="HY강B" pitchFamily="18" charset="-127"/>
                <a:ea typeface="HY강B" pitchFamily="18" charset="-127"/>
              </a:rPr>
            </a:br>
            <a:r>
              <a:rPr lang="en-US" altLang="ko-KR" sz="2400" dirty="0">
                <a:solidFill>
                  <a:schemeClr val="bg1">
                    <a:lumMod val="75000"/>
                  </a:schemeClr>
                </a:solidFill>
                <a:latin typeface="HY강B" pitchFamily="18" charset="-127"/>
                <a:ea typeface="HY강B" pitchFamily="18" charset="-127"/>
              </a:rPr>
              <a:t/>
            </a:r>
            <a:br>
              <a:rPr lang="en-US" altLang="ko-KR" sz="2400" dirty="0">
                <a:solidFill>
                  <a:schemeClr val="bg1">
                    <a:lumMod val="75000"/>
                  </a:schemeClr>
                </a:solidFill>
                <a:latin typeface="HY강B" pitchFamily="18" charset="-127"/>
                <a:ea typeface="HY강B" pitchFamily="18" charset="-127"/>
              </a:rPr>
            </a:br>
            <a:r>
              <a:rPr lang="en-US" altLang="ko-KR" sz="2400" dirty="0" smtClean="0">
                <a:solidFill>
                  <a:schemeClr val="bg1">
                    <a:lumMod val="75000"/>
                  </a:schemeClr>
                </a:solidFill>
                <a:latin typeface="HY강B" pitchFamily="18" charset="-127"/>
                <a:ea typeface="HY강B" pitchFamily="18" charset="-127"/>
              </a:rPr>
              <a:t>* </a:t>
            </a:r>
            <a:r>
              <a:rPr lang="en-US" altLang="ko-KR" sz="2400" b="1" dirty="0" smtClean="0">
                <a:solidFill>
                  <a:schemeClr val="bg1">
                    <a:lumMod val="75000"/>
                  </a:schemeClr>
                </a:solidFill>
                <a:latin typeface="HY강B" pitchFamily="18" charset="-127"/>
                <a:ea typeface="HY강B" pitchFamily="18" charset="-127"/>
              </a:rPr>
              <a:t>/</a:t>
            </a:r>
            <a:r>
              <a:rPr lang="ko-KR" altLang="en-US" sz="2400" b="1" dirty="0" smtClean="0">
                <a:solidFill>
                  <a:schemeClr val="bg1">
                    <a:lumMod val="75000"/>
                  </a:schemeClr>
                </a:solidFill>
                <a:latin typeface="HY강B" pitchFamily="18" charset="-127"/>
                <a:ea typeface="HY강B" pitchFamily="18" charset="-127"/>
              </a:rPr>
              <a:t>우리가 </a:t>
            </a:r>
            <a:r>
              <a:rPr lang="ko-KR" altLang="en-US" sz="2400" b="1" dirty="0" err="1" smtClean="0">
                <a:solidFill>
                  <a:schemeClr val="bg1">
                    <a:lumMod val="75000"/>
                  </a:schemeClr>
                </a:solidFill>
                <a:latin typeface="HY강B" pitchFamily="18" charset="-127"/>
                <a:ea typeface="HY강B" pitchFamily="18" charset="-127"/>
              </a:rPr>
              <a:t>찾고자하는</a:t>
            </a:r>
            <a:r>
              <a:rPr lang="ko-KR" altLang="en-US" sz="2400" b="1" dirty="0" smtClean="0">
                <a:solidFill>
                  <a:schemeClr val="bg1">
                    <a:lumMod val="75000"/>
                  </a:schemeClr>
                </a:solidFill>
                <a:latin typeface="HY강B" pitchFamily="18" charset="-127"/>
                <a:ea typeface="HY강B" pitchFamily="18" charset="-127"/>
              </a:rPr>
              <a:t> 패턴</a:t>
            </a:r>
            <a:r>
              <a:rPr lang="en-US" altLang="ko-KR" sz="2400" b="1" dirty="0" smtClean="0">
                <a:solidFill>
                  <a:schemeClr val="bg1">
                    <a:lumMod val="75000"/>
                  </a:schemeClr>
                </a:solidFill>
                <a:latin typeface="HY강B" pitchFamily="18" charset="-127"/>
                <a:ea typeface="HY강B" pitchFamily="18" charset="-127"/>
              </a:rPr>
              <a:t>/ </a:t>
            </a:r>
            <a:br>
              <a:rPr lang="en-US" altLang="ko-KR" sz="2400" b="1" dirty="0" smtClean="0">
                <a:solidFill>
                  <a:schemeClr val="bg1">
                    <a:lumMod val="75000"/>
                  </a:schemeClr>
                </a:solidFill>
                <a:latin typeface="HY강B" pitchFamily="18" charset="-127"/>
                <a:ea typeface="HY강B" pitchFamily="18" charset="-127"/>
              </a:rPr>
            </a:br>
            <a:r>
              <a:rPr lang="en-US" altLang="ko-KR" sz="2400" b="1" dirty="0" smtClean="0">
                <a:solidFill>
                  <a:schemeClr val="bg1">
                    <a:lumMod val="75000"/>
                  </a:schemeClr>
                </a:solidFill>
                <a:latin typeface="HY강B" pitchFamily="18" charset="-127"/>
                <a:ea typeface="HY강B" pitchFamily="18" charset="-127"/>
              </a:rPr>
              <a:t>  </a:t>
            </a:r>
            <a:r>
              <a:rPr lang="en-US" altLang="ko-KR" sz="2400" dirty="0" smtClean="0">
                <a:solidFill>
                  <a:schemeClr val="bg1">
                    <a:lumMod val="75000"/>
                  </a:schemeClr>
                </a:solidFill>
                <a:latin typeface="HY강B" pitchFamily="18" charset="-127"/>
                <a:ea typeface="HY강B" pitchFamily="18" charset="-127"/>
              </a:rPr>
              <a:t>/</a:t>
            </a:r>
            <a:r>
              <a:rPr lang="ko-KR" altLang="en-US" sz="2400" dirty="0" smtClean="0">
                <a:solidFill>
                  <a:schemeClr val="bg1">
                    <a:lumMod val="75000"/>
                  </a:schemeClr>
                </a:solidFill>
                <a:latin typeface="HY강B" pitchFamily="18" charset="-127"/>
                <a:ea typeface="HY강B" pitchFamily="18" charset="-127"/>
              </a:rPr>
              <a:t>안에 우리가 </a:t>
            </a:r>
            <a:r>
              <a:rPr lang="ko-KR" altLang="en-US" sz="2400" dirty="0" err="1" smtClean="0">
                <a:solidFill>
                  <a:schemeClr val="bg1">
                    <a:lumMod val="75000"/>
                  </a:schemeClr>
                </a:solidFill>
                <a:latin typeface="HY강B" pitchFamily="18" charset="-127"/>
                <a:ea typeface="HY강B" pitchFamily="18" charset="-127"/>
              </a:rPr>
              <a:t>찾고자하는</a:t>
            </a:r>
            <a:r>
              <a:rPr lang="ko-KR" altLang="en-US" sz="2400" dirty="0" smtClean="0">
                <a:solidFill>
                  <a:schemeClr val="bg1">
                    <a:lumMod val="75000"/>
                  </a:schemeClr>
                </a:solidFill>
                <a:latin typeface="HY강B" pitchFamily="18" charset="-127"/>
                <a:ea typeface="HY강B" pitchFamily="18" charset="-127"/>
              </a:rPr>
              <a:t> 패턴을 넣어주면 된다</a:t>
            </a:r>
            <a:r>
              <a:rPr lang="en-US" altLang="ko-KR" sz="2400" dirty="0" smtClean="0">
                <a:solidFill>
                  <a:schemeClr val="bg1">
                    <a:lumMod val="75000"/>
                  </a:schemeClr>
                </a:solidFill>
                <a:latin typeface="HY강B" pitchFamily="18" charset="-127"/>
                <a:ea typeface="HY강B" pitchFamily="18" charset="-127"/>
              </a:rPr>
              <a:t/>
            </a:r>
            <a:br>
              <a:rPr lang="en-US" altLang="ko-KR" sz="2400" dirty="0" smtClean="0">
                <a:solidFill>
                  <a:schemeClr val="bg1">
                    <a:lumMod val="75000"/>
                  </a:schemeClr>
                </a:solidFill>
                <a:latin typeface="HY강B" pitchFamily="18" charset="-127"/>
                <a:ea typeface="HY강B" pitchFamily="18" charset="-127"/>
              </a:rPr>
            </a:br>
            <a:r>
              <a:rPr lang="en-US" altLang="ko-KR" sz="2400" dirty="0">
                <a:solidFill>
                  <a:schemeClr val="bg1">
                    <a:lumMod val="75000"/>
                  </a:schemeClr>
                </a:solidFill>
                <a:latin typeface="HY강B" pitchFamily="18" charset="-127"/>
                <a:ea typeface="HY강B" pitchFamily="18" charset="-127"/>
              </a:rPr>
              <a:t/>
            </a:r>
            <a:br>
              <a:rPr lang="en-US" altLang="ko-KR" sz="2400" dirty="0">
                <a:solidFill>
                  <a:schemeClr val="bg1">
                    <a:lumMod val="75000"/>
                  </a:schemeClr>
                </a:solidFill>
                <a:latin typeface="HY강B" pitchFamily="18" charset="-127"/>
                <a:ea typeface="HY강B" pitchFamily="18" charset="-127"/>
              </a:rPr>
            </a:br>
            <a:r>
              <a:rPr lang="en-US" altLang="ko-KR" sz="2400" dirty="0" smtClean="0">
                <a:solidFill>
                  <a:schemeClr val="bg1">
                    <a:lumMod val="75000"/>
                  </a:schemeClr>
                </a:solidFill>
                <a:latin typeface="HY강B" pitchFamily="18" charset="-127"/>
                <a:ea typeface="HY강B" pitchFamily="18" charset="-127"/>
              </a:rPr>
              <a:t>* /regex?/i</a:t>
            </a:r>
            <a:br>
              <a:rPr lang="en-US" altLang="ko-KR" sz="2400" dirty="0" smtClean="0">
                <a:solidFill>
                  <a:schemeClr val="bg1">
                    <a:lumMod val="75000"/>
                  </a:schemeClr>
                </a:solidFill>
                <a:latin typeface="HY강B" pitchFamily="18" charset="-127"/>
                <a:ea typeface="HY강B" pitchFamily="18" charset="-127"/>
              </a:rPr>
            </a:br>
            <a:r>
              <a:rPr lang="en-US" altLang="ko-KR" sz="2400" dirty="0" err="1" smtClean="0">
                <a:solidFill>
                  <a:schemeClr val="bg1">
                    <a:lumMod val="75000"/>
                  </a:schemeClr>
                </a:solidFill>
                <a:latin typeface="HY강B" pitchFamily="18" charset="-127"/>
                <a:ea typeface="HY강B" pitchFamily="18" charset="-127"/>
              </a:rPr>
              <a:t>i</a:t>
            </a:r>
            <a:r>
              <a:rPr lang="ko-KR" altLang="en-US" sz="2400" dirty="0" smtClean="0">
                <a:solidFill>
                  <a:schemeClr val="bg1">
                    <a:lumMod val="75000"/>
                  </a:schemeClr>
                </a:solidFill>
                <a:latin typeface="HY강B" pitchFamily="18" charset="-127"/>
                <a:ea typeface="HY강B" pitchFamily="18" charset="-127"/>
              </a:rPr>
              <a:t>는 어떤 옵션에 따라 검색 할건지 플래그를 </a:t>
            </a:r>
            <a:r>
              <a:rPr lang="ko-KR" altLang="en-US" sz="2400" dirty="0" err="1" smtClean="0">
                <a:solidFill>
                  <a:schemeClr val="bg1">
                    <a:lumMod val="75000"/>
                  </a:schemeClr>
                </a:solidFill>
                <a:latin typeface="HY강B" pitchFamily="18" charset="-127"/>
                <a:ea typeface="HY강B" pitchFamily="18" charset="-127"/>
              </a:rPr>
              <a:t>활용할수</a:t>
            </a:r>
            <a:r>
              <a:rPr lang="ko-KR" altLang="en-US" sz="2400" dirty="0" smtClean="0">
                <a:solidFill>
                  <a:schemeClr val="bg1">
                    <a:lumMod val="75000"/>
                  </a:schemeClr>
                </a:solidFill>
                <a:latin typeface="HY강B" pitchFamily="18" charset="-127"/>
                <a:ea typeface="HY강B" pitchFamily="18" charset="-127"/>
              </a:rPr>
              <a:t> 있다</a:t>
            </a:r>
            <a:r>
              <a:rPr lang="en-US" altLang="ko-KR" sz="2400" dirty="0" smtClean="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spTree>
    <p:extLst>
      <p:ext uri="{BB962C8B-B14F-4D97-AF65-F5344CB8AC3E}">
        <p14:creationId xmlns:p14="http://schemas.microsoft.com/office/powerpoint/2010/main" val="2382671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대문자 </a:t>
            </a:r>
            <a:r>
              <a:rPr lang="en-US" altLang="ko-KR" sz="2400" dirty="0" smtClean="0">
                <a:solidFill>
                  <a:schemeClr val="bg1">
                    <a:lumMod val="75000"/>
                  </a:schemeClr>
                </a:solidFill>
                <a:latin typeface="HY강B" pitchFamily="18" charset="-127"/>
                <a:ea typeface="HY강B" pitchFamily="18" charset="-127"/>
              </a:rPr>
              <a:t>D</a:t>
            </a:r>
            <a:r>
              <a:rPr lang="ko-KR" altLang="en-US" sz="2400" dirty="0" smtClean="0">
                <a:solidFill>
                  <a:schemeClr val="bg1">
                    <a:lumMod val="75000"/>
                  </a:schemeClr>
                </a:solidFill>
                <a:latin typeface="HY강B" pitchFamily="18" charset="-127"/>
                <a:ea typeface="HY강B" pitchFamily="18" charset="-127"/>
              </a:rPr>
              <a:t>를 이용하면 숫자가 아닌 </a:t>
            </a:r>
            <a:r>
              <a:rPr lang="ko-KR" altLang="en-US" sz="2400" dirty="0" err="1" smtClean="0">
                <a:solidFill>
                  <a:schemeClr val="bg1">
                    <a:lumMod val="75000"/>
                  </a:schemeClr>
                </a:solidFill>
                <a:latin typeface="HY강B" pitchFamily="18" charset="-127"/>
                <a:ea typeface="HY강B" pitchFamily="18" charset="-127"/>
              </a:rPr>
              <a:t>모든것을</a:t>
            </a:r>
            <a:r>
              <a:rPr lang="ko-KR" altLang="en-US" sz="2400" dirty="0" smtClean="0">
                <a:solidFill>
                  <a:schemeClr val="bg1">
                    <a:lumMod val="75000"/>
                  </a:schemeClr>
                </a:solidFill>
                <a:latin typeface="HY강B" pitchFamily="18" charset="-127"/>
                <a:ea typeface="HY강B" pitchFamily="18" charset="-127"/>
              </a:rPr>
              <a:t> </a:t>
            </a:r>
            <a:r>
              <a:rPr lang="ko-KR" altLang="en-US" sz="2400" dirty="0" err="1" smtClean="0">
                <a:solidFill>
                  <a:schemeClr val="bg1">
                    <a:lumMod val="75000"/>
                  </a:schemeClr>
                </a:solidFill>
                <a:latin typeface="HY강B" pitchFamily="18" charset="-127"/>
                <a:ea typeface="HY강B" pitchFamily="18" charset="-127"/>
              </a:rPr>
              <a:t>찾을수</a:t>
            </a:r>
            <a:r>
              <a:rPr lang="ko-KR" altLang="en-US" sz="2400" dirty="0" smtClean="0">
                <a:solidFill>
                  <a:schemeClr val="bg1">
                    <a:lumMod val="75000"/>
                  </a:schemeClr>
                </a:solidFill>
                <a:latin typeface="HY강B" pitchFamily="18" charset="-127"/>
                <a:ea typeface="HY강B" pitchFamily="18" charset="-127"/>
              </a:rPr>
              <a:t> 있다</a:t>
            </a:r>
            <a:r>
              <a:rPr lang="en-US" altLang="ko-KR" sz="2400" dirty="0" smtClean="0">
                <a:solidFill>
                  <a:schemeClr val="bg1">
                    <a:lumMod val="75000"/>
                  </a:schemeClr>
                </a:solidFill>
                <a:latin typeface="HY강B" pitchFamily="18" charset="-127"/>
                <a:ea typeface="HY강B" pitchFamily="18" charset="-127"/>
              </a:rPr>
              <a:t>.</a:t>
            </a:r>
            <a:endParaRPr lang="ko-KR" altLang="en-US" sz="2400" dirty="0">
              <a:solidFill>
                <a:schemeClr val="bg1">
                  <a:lumMod val="75000"/>
                </a:schemeClr>
              </a:solidFill>
              <a:latin typeface="HY강B" pitchFamily="18" charset="-127"/>
              <a:ea typeface="HY강B" pitchFamily="18" charset="-127"/>
            </a:endParaRPr>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167"/>
          <a:stretch/>
        </p:blipFill>
        <p:spPr bwMode="auto">
          <a:xfrm>
            <a:off x="395536" y="252214"/>
            <a:ext cx="5194783"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smtClean="0">
                <a:solidFill>
                  <a:schemeClr val="bg1">
                    <a:lumMod val="75000"/>
                  </a:schemeClr>
                </a:solidFill>
                <a:latin typeface="HY강B" pitchFamily="18" charset="-127"/>
                <a:ea typeface="HY강B" pitchFamily="18" charset="-127"/>
              </a:rPr>
              <a:t>word</a:t>
            </a:r>
            <a:r>
              <a:rPr lang="ko-KR" altLang="en-US" sz="2400" dirty="0" smtClean="0">
                <a:solidFill>
                  <a:schemeClr val="bg1">
                    <a:lumMod val="75000"/>
                  </a:schemeClr>
                </a:solidFill>
                <a:latin typeface="HY강B" pitchFamily="18" charset="-127"/>
                <a:ea typeface="HY강B" pitchFamily="18" charset="-127"/>
              </a:rPr>
              <a:t>의 약자인 </a:t>
            </a:r>
            <a:r>
              <a:rPr lang="en-US" altLang="ko-KR" sz="2400" dirty="0" smtClean="0">
                <a:solidFill>
                  <a:schemeClr val="bg1">
                    <a:lumMod val="75000"/>
                  </a:schemeClr>
                </a:solidFill>
                <a:latin typeface="HY강B" pitchFamily="18" charset="-127"/>
                <a:ea typeface="HY강B" pitchFamily="18" charset="-127"/>
              </a:rPr>
              <a:t>w</a:t>
            </a:r>
            <a:r>
              <a:rPr lang="ko-KR" altLang="en-US" sz="2400" dirty="0" smtClean="0">
                <a:solidFill>
                  <a:schemeClr val="bg1">
                    <a:lumMod val="75000"/>
                  </a:schemeClr>
                </a:solidFill>
                <a:latin typeface="HY강B" pitchFamily="18" charset="-127"/>
                <a:ea typeface="HY강B" pitchFamily="18" charset="-127"/>
              </a:rPr>
              <a:t>를 이용하면 모든 문자를 </a:t>
            </a:r>
            <a:r>
              <a:rPr lang="ko-KR" altLang="en-US" sz="2400" dirty="0" err="1" smtClean="0">
                <a:solidFill>
                  <a:schemeClr val="bg1">
                    <a:lumMod val="75000"/>
                  </a:schemeClr>
                </a:solidFill>
                <a:latin typeface="HY강B" pitchFamily="18" charset="-127"/>
                <a:ea typeface="HY강B" pitchFamily="18" charset="-127"/>
              </a:rPr>
              <a:t>찾을수</a:t>
            </a:r>
            <a:r>
              <a:rPr lang="ko-KR" altLang="en-US" sz="2400" dirty="0" smtClean="0">
                <a:solidFill>
                  <a:schemeClr val="bg1">
                    <a:lumMod val="75000"/>
                  </a:schemeClr>
                </a:solidFill>
                <a:latin typeface="HY강B" pitchFamily="18" charset="-127"/>
                <a:ea typeface="HY강B" pitchFamily="18" charset="-127"/>
              </a:rPr>
              <a:t> 있다</a:t>
            </a:r>
            <a:endParaRPr lang="ko-KR" altLang="en-US" sz="2400" dirty="0">
              <a:solidFill>
                <a:schemeClr val="bg1">
                  <a:lumMod val="75000"/>
                </a:schemeClr>
              </a:solidFill>
              <a:latin typeface="HY강B" pitchFamily="18" charset="-127"/>
              <a:ea typeface="HY강B" pitchFamily="18" charset="-127"/>
            </a:endParaRPr>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3196"/>
          <a:stretch/>
        </p:blipFill>
        <p:spPr bwMode="auto">
          <a:xfrm>
            <a:off x="402779" y="337220"/>
            <a:ext cx="4978896"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8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4297660"/>
            <a:ext cx="8229600" cy="958751"/>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대문자 </a:t>
            </a:r>
            <a:r>
              <a:rPr lang="en-US" altLang="ko-KR" sz="2400" dirty="0" smtClean="0">
                <a:solidFill>
                  <a:schemeClr val="bg1">
                    <a:lumMod val="75000"/>
                  </a:schemeClr>
                </a:solidFill>
                <a:latin typeface="HY강B" pitchFamily="18" charset="-127"/>
                <a:ea typeface="HY강B" pitchFamily="18" charset="-127"/>
              </a:rPr>
              <a:t>W</a:t>
            </a:r>
            <a:r>
              <a:rPr lang="ko-KR" altLang="en-US" sz="2400" dirty="0" smtClean="0">
                <a:solidFill>
                  <a:schemeClr val="bg1">
                    <a:lumMod val="75000"/>
                  </a:schemeClr>
                </a:solidFill>
                <a:latin typeface="HY강B" pitchFamily="18" charset="-127"/>
                <a:ea typeface="HY강B" pitchFamily="18" charset="-127"/>
              </a:rPr>
              <a:t>는 문자가 아닌 </a:t>
            </a:r>
            <a:r>
              <a:rPr lang="ko-KR" altLang="en-US" sz="2400" dirty="0" err="1" smtClean="0">
                <a:solidFill>
                  <a:schemeClr val="bg1">
                    <a:lumMod val="75000"/>
                  </a:schemeClr>
                </a:solidFill>
                <a:latin typeface="HY강B" pitchFamily="18" charset="-127"/>
                <a:ea typeface="HY강B" pitchFamily="18" charset="-127"/>
              </a:rPr>
              <a:t>모든것을</a:t>
            </a:r>
            <a:r>
              <a:rPr lang="ko-KR" altLang="en-US" sz="2400" dirty="0" smtClean="0">
                <a:solidFill>
                  <a:schemeClr val="bg1">
                    <a:lumMod val="75000"/>
                  </a:schemeClr>
                </a:solidFill>
                <a:latin typeface="HY강B" pitchFamily="18" charset="-127"/>
                <a:ea typeface="HY강B" pitchFamily="18" charset="-127"/>
              </a:rPr>
              <a:t> 선택</a:t>
            </a:r>
            <a:endParaRPr lang="ko-KR" altLang="en-US" sz="2400" dirty="0">
              <a:solidFill>
                <a:schemeClr val="bg1">
                  <a:lumMod val="75000"/>
                </a:schemeClr>
              </a:solidFill>
              <a:latin typeface="HY강B" pitchFamily="18" charset="-127"/>
              <a:ea typeface="HY강B" pitchFamily="18" charset="-127"/>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7220"/>
            <a:ext cx="4864713" cy="376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4081636"/>
            <a:ext cx="8229600" cy="1174775"/>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smtClean="0">
                <a:solidFill>
                  <a:schemeClr val="bg1">
                    <a:lumMod val="75000"/>
                  </a:schemeClr>
                </a:solidFill>
                <a:latin typeface="HY강B" pitchFamily="18" charset="-127"/>
                <a:ea typeface="HY강B" pitchFamily="18" charset="-127"/>
              </a:rPr>
              <a:t>s</a:t>
            </a:r>
            <a:r>
              <a:rPr lang="ko-KR" altLang="en-US" sz="2400" dirty="0" smtClean="0">
                <a:solidFill>
                  <a:schemeClr val="bg1">
                    <a:lumMod val="75000"/>
                  </a:schemeClr>
                </a:solidFill>
                <a:latin typeface="HY강B" pitchFamily="18" charset="-127"/>
                <a:ea typeface="HY강B" pitchFamily="18" charset="-127"/>
              </a:rPr>
              <a:t>는 </a:t>
            </a:r>
            <a:r>
              <a:rPr lang="en-US" altLang="ko-KR" sz="2400" dirty="0" smtClean="0">
                <a:solidFill>
                  <a:schemeClr val="bg1">
                    <a:lumMod val="75000"/>
                  </a:schemeClr>
                </a:solidFill>
                <a:latin typeface="HY강B" pitchFamily="18" charset="-127"/>
                <a:ea typeface="HY강B" pitchFamily="18" charset="-127"/>
              </a:rPr>
              <a:t>space</a:t>
            </a:r>
            <a:r>
              <a:rPr lang="ko-KR" altLang="en-US" sz="2400" dirty="0" smtClean="0">
                <a:solidFill>
                  <a:schemeClr val="bg1">
                    <a:lumMod val="75000"/>
                  </a:schemeClr>
                </a:solidFill>
                <a:latin typeface="HY강B" pitchFamily="18" charset="-127"/>
                <a:ea typeface="HY강B" pitchFamily="18" charset="-127"/>
              </a:rPr>
              <a:t>의 약자이다 </a:t>
            </a:r>
            <a:r>
              <a:rPr lang="en-US" altLang="ko-KR" sz="2400" dirty="0">
                <a:solidFill>
                  <a:schemeClr val="bg1">
                    <a:lumMod val="75000"/>
                  </a:schemeClr>
                </a:solidFill>
                <a:latin typeface="HY강B" pitchFamily="18" charset="-127"/>
                <a:ea typeface="HY강B" pitchFamily="18" charset="-127"/>
              </a:rPr>
              <a:t> </a:t>
            </a:r>
            <a:r>
              <a:rPr lang="ko-KR" altLang="en-US" sz="2400" dirty="0" err="1" smtClean="0">
                <a:solidFill>
                  <a:schemeClr val="bg1">
                    <a:lumMod val="75000"/>
                  </a:schemeClr>
                </a:solidFill>
                <a:latin typeface="HY강B" pitchFamily="18" charset="-127"/>
                <a:ea typeface="HY강B" pitchFamily="18" charset="-127"/>
              </a:rPr>
              <a:t>띄워쓰기를</a:t>
            </a:r>
            <a:r>
              <a:rPr lang="ko-KR" altLang="en-US" sz="2400" dirty="0" smtClean="0">
                <a:solidFill>
                  <a:schemeClr val="bg1">
                    <a:lumMod val="75000"/>
                  </a:schemeClr>
                </a:solidFill>
                <a:latin typeface="HY강B" pitchFamily="18" charset="-127"/>
                <a:ea typeface="HY강B" pitchFamily="18" charset="-127"/>
              </a:rPr>
              <a:t> 모두 찾는다</a:t>
            </a:r>
            <a:endParaRPr lang="ko-KR" altLang="en-US" sz="2400" dirty="0">
              <a:solidFill>
                <a:schemeClr val="bg1">
                  <a:lumMod val="75000"/>
                </a:schemeClr>
              </a:solidFill>
              <a:latin typeface="HY강B" pitchFamily="18" charset="-127"/>
              <a:ea typeface="HY강B" pitchFamily="18" charset="-127"/>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79398"/>
            <a:ext cx="5285407" cy="3555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6203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4299247"/>
            <a:ext cx="8229600" cy="957164"/>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대문자 </a:t>
            </a:r>
            <a:r>
              <a:rPr lang="en-US" altLang="ko-KR" sz="2400" dirty="0" smtClean="0">
                <a:solidFill>
                  <a:schemeClr val="bg1">
                    <a:lumMod val="75000"/>
                  </a:schemeClr>
                </a:solidFill>
                <a:latin typeface="HY강B" pitchFamily="18" charset="-127"/>
                <a:ea typeface="HY강B" pitchFamily="18" charset="-127"/>
              </a:rPr>
              <a:t>S</a:t>
            </a:r>
            <a:r>
              <a:rPr lang="ko-KR" altLang="en-US" sz="2400" dirty="0" smtClean="0">
                <a:solidFill>
                  <a:schemeClr val="bg1">
                    <a:lumMod val="75000"/>
                  </a:schemeClr>
                </a:solidFill>
                <a:latin typeface="HY강B" pitchFamily="18" charset="-127"/>
                <a:ea typeface="HY강B" pitchFamily="18" charset="-127"/>
              </a:rPr>
              <a:t>는 </a:t>
            </a:r>
            <a:r>
              <a:rPr lang="ko-KR" altLang="en-US" sz="2400" dirty="0" err="1" smtClean="0">
                <a:solidFill>
                  <a:schemeClr val="bg1">
                    <a:lumMod val="75000"/>
                  </a:schemeClr>
                </a:solidFill>
                <a:latin typeface="HY강B" pitchFamily="18" charset="-127"/>
                <a:ea typeface="HY강B" pitchFamily="18" charset="-127"/>
              </a:rPr>
              <a:t>띄워쓰기를</a:t>
            </a:r>
            <a:r>
              <a:rPr lang="ko-KR" altLang="en-US" sz="2400" dirty="0" smtClean="0">
                <a:solidFill>
                  <a:schemeClr val="bg1">
                    <a:lumMod val="75000"/>
                  </a:schemeClr>
                </a:solidFill>
                <a:latin typeface="HY강B" pitchFamily="18" charset="-127"/>
                <a:ea typeface="HY강B" pitchFamily="18" charset="-127"/>
              </a:rPr>
              <a:t> 제외한 </a:t>
            </a:r>
            <a:r>
              <a:rPr lang="ko-KR" altLang="en-US" sz="2400" dirty="0" err="1" smtClean="0">
                <a:solidFill>
                  <a:schemeClr val="bg1">
                    <a:lumMod val="75000"/>
                  </a:schemeClr>
                </a:solidFill>
                <a:latin typeface="HY강B" pitchFamily="18" charset="-127"/>
                <a:ea typeface="HY강B" pitchFamily="18" charset="-127"/>
              </a:rPr>
              <a:t>모든것을</a:t>
            </a:r>
            <a:r>
              <a:rPr lang="ko-KR" altLang="en-US" sz="2400" dirty="0" smtClean="0">
                <a:solidFill>
                  <a:schemeClr val="bg1">
                    <a:lumMod val="75000"/>
                  </a:schemeClr>
                </a:solidFill>
                <a:latin typeface="HY강B" pitchFamily="18" charset="-127"/>
                <a:ea typeface="HY강B" pitchFamily="18" charset="-127"/>
              </a:rPr>
              <a:t> 찾는다</a:t>
            </a:r>
            <a:endParaRPr lang="ko-KR" altLang="en-US" sz="2400" dirty="0">
              <a:solidFill>
                <a:schemeClr val="bg1">
                  <a:lumMod val="75000"/>
                </a:schemeClr>
              </a:solidFill>
              <a:latin typeface="HY강B" pitchFamily="18" charset="-127"/>
              <a:ea typeface="HY강B" pitchFamily="18" charset="-127"/>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9228"/>
            <a:ext cx="4820964" cy="3890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86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1057300"/>
            <a:ext cx="5832648" cy="923330"/>
          </a:xfrm>
          <a:prstGeom prst="rect">
            <a:avLst/>
          </a:prstGeom>
          <a:noFill/>
        </p:spPr>
        <p:txBody>
          <a:bodyPr wrap="square" rtlCol="0">
            <a:spAutoFit/>
          </a:bodyPr>
          <a:lstStyle/>
          <a:p>
            <a:r>
              <a:rPr lang="ko-KR" altLang="en-US" sz="5400" dirty="0" smtClean="0">
                <a:solidFill>
                  <a:schemeClr val="bg1">
                    <a:lumMod val="75000"/>
                  </a:schemeClr>
                </a:solidFill>
              </a:rPr>
              <a:t>연습하기</a:t>
            </a:r>
            <a:endParaRPr lang="ko-KR" altLang="en-US" sz="5400" dirty="0">
              <a:solidFill>
                <a:schemeClr val="bg1">
                  <a:lumMod val="75000"/>
                </a:schemeClr>
              </a:solidFill>
            </a:endParaRPr>
          </a:p>
        </p:txBody>
      </p:sp>
    </p:spTree>
    <p:extLst>
      <p:ext uri="{BB962C8B-B14F-4D97-AF65-F5344CB8AC3E}">
        <p14:creationId xmlns:p14="http://schemas.microsoft.com/office/powerpoint/2010/main" val="1203731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51520" y="265213"/>
            <a:ext cx="4968552" cy="744438"/>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전화번호로 </a:t>
            </a:r>
            <a:r>
              <a:rPr lang="ko-KR" altLang="en-US" sz="2400" dirty="0" err="1" smtClean="0">
                <a:solidFill>
                  <a:schemeClr val="bg1">
                    <a:lumMod val="75000"/>
                  </a:schemeClr>
                </a:solidFill>
                <a:latin typeface="HY강B" pitchFamily="18" charset="-127"/>
                <a:ea typeface="HY강B" pitchFamily="18" charset="-127"/>
              </a:rPr>
              <a:t>입력된것을</a:t>
            </a:r>
            <a:r>
              <a:rPr lang="ko-KR" altLang="en-US" sz="2400" dirty="0" smtClean="0">
                <a:solidFill>
                  <a:schemeClr val="bg1">
                    <a:lumMod val="75000"/>
                  </a:schemeClr>
                </a:solidFill>
                <a:latin typeface="HY강B" pitchFamily="18" charset="-127"/>
                <a:ea typeface="HY강B" pitchFamily="18" charset="-127"/>
              </a:rPr>
              <a:t> </a:t>
            </a:r>
            <a:r>
              <a:rPr lang="ko-KR" altLang="en-US" sz="2400" dirty="0" err="1" smtClean="0">
                <a:solidFill>
                  <a:schemeClr val="bg1">
                    <a:lumMod val="75000"/>
                  </a:schemeClr>
                </a:solidFill>
                <a:latin typeface="HY강B" pitchFamily="18" charset="-127"/>
                <a:ea typeface="HY강B" pitchFamily="18" charset="-127"/>
              </a:rPr>
              <a:t>찾고싶다</a:t>
            </a:r>
            <a:endParaRPr lang="ko-KR" altLang="en-US" sz="2400" dirty="0">
              <a:solidFill>
                <a:schemeClr val="bg1">
                  <a:lumMod val="75000"/>
                </a:schemeClr>
              </a:solidFill>
              <a:latin typeface="HY강B" pitchFamily="18" charset="-127"/>
              <a:ea typeface="HY강B" pitchFamily="18" charset="-127"/>
            </a:endParaRP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9308"/>
            <a:ext cx="2852564" cy="165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86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4860032" y="625252"/>
            <a:ext cx="3549080" cy="3744416"/>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숫자</a:t>
            </a:r>
            <a:r>
              <a:rPr lang="en-US" altLang="ko-KR" sz="2400" dirty="0" smtClean="0">
                <a:solidFill>
                  <a:schemeClr val="bg1">
                    <a:lumMod val="75000"/>
                  </a:schemeClr>
                </a:solidFill>
                <a:latin typeface="HY강B" pitchFamily="18" charset="-127"/>
                <a:ea typeface="HY강B" pitchFamily="18" charset="-127"/>
              </a:rPr>
              <a:t>3</a:t>
            </a:r>
            <a:r>
              <a:rPr lang="ko-KR" altLang="en-US" sz="2400" dirty="0" smtClean="0">
                <a:solidFill>
                  <a:schemeClr val="bg1">
                    <a:lumMod val="75000"/>
                  </a:schemeClr>
                </a:solidFill>
                <a:latin typeface="HY강B" pitchFamily="18" charset="-127"/>
                <a:ea typeface="HY강B" pitchFamily="18" charset="-127"/>
              </a:rPr>
              <a:t>개 </a:t>
            </a:r>
            <a:r>
              <a:rPr lang="en-US" altLang="ko-KR" sz="2400" dirty="0" smtClean="0">
                <a:solidFill>
                  <a:schemeClr val="bg1">
                    <a:lumMod val="75000"/>
                  </a:schemeClr>
                </a:solidFill>
                <a:latin typeface="HY강B" pitchFamily="18" charset="-127"/>
                <a:ea typeface="HY강B" pitchFamily="18" charset="-127"/>
              </a:rPr>
              <a:t>–(</a:t>
            </a:r>
            <a:r>
              <a:rPr lang="ko-KR" altLang="en-US" sz="2400" dirty="0" err="1" smtClean="0">
                <a:solidFill>
                  <a:schemeClr val="bg1">
                    <a:lumMod val="75000"/>
                  </a:schemeClr>
                </a:solidFill>
                <a:latin typeface="HY강B" pitchFamily="18" charset="-127"/>
                <a:ea typeface="HY강B" pitchFamily="18" charset="-127"/>
              </a:rPr>
              <a:t>대쉬</a:t>
            </a:r>
            <a:r>
              <a:rPr lang="en-US" altLang="ko-KR" sz="2400" dirty="0" smtClean="0">
                <a:solidFill>
                  <a:schemeClr val="bg1">
                    <a:lumMod val="75000"/>
                  </a:schemeClr>
                </a:solidFill>
                <a:latin typeface="HY강B" pitchFamily="18" charset="-127"/>
                <a:ea typeface="HY강B" pitchFamily="18" charset="-127"/>
              </a:rPr>
              <a:t>) </a:t>
            </a:r>
            <a:r>
              <a:rPr lang="ko-KR" altLang="en-US" sz="2400" dirty="0" smtClean="0">
                <a:solidFill>
                  <a:schemeClr val="bg1">
                    <a:lumMod val="75000"/>
                  </a:schemeClr>
                </a:solidFill>
                <a:latin typeface="HY강B" pitchFamily="18" charset="-127"/>
                <a:ea typeface="HY강B" pitchFamily="18" charset="-127"/>
              </a:rPr>
              <a:t>숫자</a:t>
            </a:r>
            <a:r>
              <a:rPr lang="en-US" altLang="ko-KR" sz="2400" dirty="0" smtClean="0">
                <a:solidFill>
                  <a:schemeClr val="bg1">
                    <a:lumMod val="75000"/>
                  </a:schemeClr>
                </a:solidFill>
                <a:latin typeface="HY강B" pitchFamily="18" charset="-127"/>
                <a:ea typeface="HY강B" pitchFamily="18" charset="-127"/>
              </a:rPr>
              <a:t>3</a:t>
            </a:r>
            <a:r>
              <a:rPr lang="ko-KR" altLang="en-US" sz="2400" dirty="0" smtClean="0">
                <a:solidFill>
                  <a:schemeClr val="bg1">
                    <a:lumMod val="75000"/>
                  </a:schemeClr>
                </a:solidFill>
                <a:latin typeface="HY강B" pitchFamily="18" charset="-127"/>
                <a:ea typeface="HY강B" pitchFamily="18" charset="-127"/>
              </a:rPr>
              <a:t>개</a:t>
            </a:r>
            <a:r>
              <a:rPr lang="en-US" altLang="ko-KR" sz="2400" dirty="0">
                <a:solidFill>
                  <a:schemeClr val="bg1">
                    <a:lumMod val="75000"/>
                  </a:schemeClr>
                </a:solidFill>
                <a:latin typeface="HY강B" pitchFamily="18" charset="-127"/>
                <a:ea typeface="HY강B" pitchFamily="18" charset="-127"/>
              </a:rPr>
              <a:t> –(</a:t>
            </a:r>
            <a:r>
              <a:rPr lang="ko-KR" altLang="en-US" sz="2400" dirty="0" err="1">
                <a:solidFill>
                  <a:schemeClr val="bg1">
                    <a:lumMod val="75000"/>
                  </a:schemeClr>
                </a:solidFill>
                <a:latin typeface="HY강B" pitchFamily="18" charset="-127"/>
                <a:ea typeface="HY강B" pitchFamily="18" charset="-127"/>
              </a:rPr>
              <a:t>대쉬</a:t>
            </a:r>
            <a:r>
              <a:rPr lang="en-US" altLang="ko-KR" sz="2400" dirty="0" smtClean="0">
                <a:solidFill>
                  <a:schemeClr val="bg1">
                    <a:lumMod val="75000"/>
                  </a:schemeClr>
                </a:solidFill>
                <a:latin typeface="HY강B" pitchFamily="18" charset="-127"/>
                <a:ea typeface="HY강B" pitchFamily="18" charset="-127"/>
              </a:rPr>
              <a:t>) </a:t>
            </a:r>
            <a:r>
              <a:rPr lang="ko-KR" altLang="en-US" sz="2400" dirty="0" smtClean="0">
                <a:solidFill>
                  <a:schemeClr val="bg1">
                    <a:lumMod val="75000"/>
                  </a:schemeClr>
                </a:solidFill>
                <a:latin typeface="HY강B" pitchFamily="18" charset="-127"/>
                <a:ea typeface="HY강B" pitchFamily="18" charset="-127"/>
              </a:rPr>
              <a:t>숫자</a:t>
            </a:r>
            <a:r>
              <a:rPr lang="en-US" altLang="ko-KR" sz="2400" dirty="0" smtClean="0">
                <a:solidFill>
                  <a:schemeClr val="bg1">
                    <a:lumMod val="75000"/>
                  </a:schemeClr>
                </a:solidFill>
                <a:latin typeface="HY강B" pitchFamily="18" charset="-127"/>
                <a:ea typeface="HY강B" pitchFamily="18" charset="-127"/>
              </a:rPr>
              <a:t>4</a:t>
            </a:r>
            <a:r>
              <a:rPr lang="ko-KR" altLang="en-US" sz="2400" dirty="0" smtClean="0">
                <a:solidFill>
                  <a:schemeClr val="bg1">
                    <a:lumMod val="75000"/>
                  </a:schemeClr>
                </a:solidFill>
                <a:latin typeface="HY강B" pitchFamily="18" charset="-127"/>
                <a:ea typeface="HY강B" pitchFamily="18" charset="-127"/>
              </a:rPr>
              <a:t>개 </a:t>
            </a:r>
            <a:endParaRPr lang="ko-KR" altLang="en-US" sz="2400" dirty="0">
              <a:solidFill>
                <a:schemeClr val="bg1">
                  <a:lumMod val="75000"/>
                </a:schemeClr>
              </a:solidFill>
              <a:latin typeface="HY강B" pitchFamily="18" charset="-127"/>
              <a:ea typeface="HY강B" pitchFamily="18" charset="-127"/>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80" y="481236"/>
            <a:ext cx="429577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86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10" y="553244"/>
            <a:ext cx="4669687" cy="4256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모서리가 둥근 사각형 설명선 2"/>
          <p:cNvSpPr/>
          <p:nvPr/>
        </p:nvSpPr>
        <p:spPr>
          <a:xfrm>
            <a:off x="3203848" y="2641476"/>
            <a:ext cx="1656184" cy="1080120"/>
          </a:xfrm>
          <a:prstGeom prst="wedgeRoundRectCallout">
            <a:avLst>
              <a:gd name="adj1" fmla="val -168063"/>
              <a:gd name="adj2" fmla="val -18882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smtClean="0"/>
              <a:t>숫자가 최소</a:t>
            </a:r>
            <a:r>
              <a:rPr lang="en-US" altLang="ko-KR" dirty="0" smtClean="0"/>
              <a:t>2</a:t>
            </a:r>
            <a:r>
              <a:rPr lang="ko-KR" altLang="en-US" dirty="0" smtClean="0"/>
              <a:t>개 최대</a:t>
            </a:r>
            <a:r>
              <a:rPr lang="en-US" altLang="ko-KR" dirty="0" smtClean="0"/>
              <a:t>3</a:t>
            </a:r>
            <a:r>
              <a:rPr lang="ko-KR" altLang="en-US" dirty="0" smtClean="0"/>
              <a:t>까지</a:t>
            </a:r>
            <a:endParaRPr lang="ko-KR" altLang="en-US" dirty="0"/>
          </a:p>
        </p:txBody>
      </p:sp>
      <p:sp>
        <p:nvSpPr>
          <p:cNvPr id="5" name="모서리가 둥근 사각형 설명선 4"/>
          <p:cNvSpPr/>
          <p:nvPr/>
        </p:nvSpPr>
        <p:spPr>
          <a:xfrm>
            <a:off x="4272205" y="1697757"/>
            <a:ext cx="1656184" cy="871711"/>
          </a:xfrm>
          <a:prstGeom prst="wedgeRoundRectCallout">
            <a:avLst>
              <a:gd name="adj1" fmla="val -188193"/>
              <a:gd name="adj2" fmla="val -11505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 </a:t>
            </a:r>
            <a:r>
              <a:rPr lang="ko-KR" altLang="en-US" dirty="0" smtClean="0"/>
              <a:t>또는 빈칸 또는 </a:t>
            </a:r>
            <a:r>
              <a:rPr lang="en-US" altLang="ko-KR" dirty="0" smtClean="0"/>
              <a:t>. </a:t>
            </a:r>
            <a:r>
              <a:rPr lang="ko-KR" altLang="en-US" dirty="0" smtClean="0"/>
              <a:t>이 </a:t>
            </a:r>
            <a:r>
              <a:rPr lang="ko-KR" altLang="en-US" dirty="0" err="1" smtClean="0"/>
              <a:t>있어야한다</a:t>
            </a:r>
            <a:endParaRPr lang="ko-KR" altLang="en-US" dirty="0"/>
          </a:p>
        </p:txBody>
      </p:sp>
      <p:sp>
        <p:nvSpPr>
          <p:cNvPr id="6" name="모서리가 둥근 사각형 설명선 5"/>
          <p:cNvSpPr/>
          <p:nvPr/>
        </p:nvSpPr>
        <p:spPr>
          <a:xfrm>
            <a:off x="6732240" y="978446"/>
            <a:ext cx="1656184" cy="871711"/>
          </a:xfrm>
          <a:prstGeom prst="wedgeRoundRectCallout">
            <a:avLst>
              <a:gd name="adj1" fmla="val -295740"/>
              <a:gd name="adj2" fmla="val -3092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smtClean="0"/>
              <a:t>숫자가 </a:t>
            </a:r>
            <a:r>
              <a:rPr lang="en-US" altLang="ko-KR" dirty="0" smtClean="0"/>
              <a:t>3</a:t>
            </a:r>
            <a:r>
              <a:rPr lang="ko-KR" altLang="en-US" dirty="0" err="1" smtClean="0"/>
              <a:t>개있어야한다</a:t>
            </a:r>
            <a:endParaRPr lang="ko-KR" altLang="en-US" dirty="0"/>
          </a:p>
        </p:txBody>
      </p:sp>
    </p:spTree>
    <p:extLst>
      <p:ext uri="{BB962C8B-B14F-4D97-AF65-F5344CB8AC3E}">
        <p14:creationId xmlns:p14="http://schemas.microsoft.com/office/powerpoint/2010/main" val="1194486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251520" y="337220"/>
            <a:ext cx="6696744" cy="731403"/>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err="1" smtClean="0">
                <a:solidFill>
                  <a:schemeClr val="bg1">
                    <a:lumMod val="75000"/>
                  </a:schemeClr>
                </a:solidFill>
                <a:latin typeface="HY강B" pitchFamily="18" charset="-127"/>
                <a:ea typeface="HY강B" pitchFamily="18" charset="-127"/>
              </a:rPr>
              <a:t>이메일형식을</a:t>
            </a:r>
            <a:r>
              <a:rPr lang="ko-KR" altLang="en-US" sz="2400" dirty="0" smtClean="0">
                <a:solidFill>
                  <a:schemeClr val="bg1">
                    <a:lumMod val="75000"/>
                  </a:schemeClr>
                </a:solidFill>
                <a:latin typeface="HY강B" pitchFamily="18" charset="-127"/>
                <a:ea typeface="HY강B" pitchFamily="18" charset="-127"/>
              </a:rPr>
              <a:t> 선택하려면</a:t>
            </a:r>
            <a:endParaRPr lang="ko-KR" altLang="en-US" sz="2400" dirty="0">
              <a:solidFill>
                <a:schemeClr val="bg1">
                  <a:lumMod val="75000"/>
                </a:schemeClr>
              </a:solidFill>
              <a:latin typeface="HY강B" pitchFamily="18" charset="-127"/>
              <a:ea typeface="HY강B" pitchFamily="18" charset="-127"/>
            </a:endParaRPr>
          </a:p>
        </p:txBody>
      </p:sp>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637"/>
          <a:stretch/>
        </p:blipFill>
        <p:spPr bwMode="auto">
          <a:xfrm>
            <a:off x="631912" y="1345332"/>
            <a:ext cx="7016080" cy="394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모서리가 둥근 사각형 설명선 3"/>
          <p:cNvSpPr/>
          <p:nvPr/>
        </p:nvSpPr>
        <p:spPr>
          <a:xfrm>
            <a:off x="3368216" y="3070845"/>
            <a:ext cx="3240360" cy="1080120"/>
          </a:xfrm>
          <a:prstGeom prst="wedgeRoundRectCallout">
            <a:avLst>
              <a:gd name="adj1" fmla="val -89190"/>
              <a:gd name="adj2" fmla="val -137680"/>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a</a:t>
            </a:r>
            <a:r>
              <a:rPr lang="ko-KR" altLang="en-US" dirty="0" smtClean="0"/>
              <a:t>부터 </a:t>
            </a:r>
            <a:r>
              <a:rPr lang="en-US" altLang="ko-KR" dirty="0" smtClean="0"/>
              <a:t>z</a:t>
            </a:r>
            <a:r>
              <a:rPr lang="ko-KR" altLang="en-US" dirty="0" smtClean="0"/>
              <a:t>까지 </a:t>
            </a:r>
            <a:r>
              <a:rPr lang="en-US" altLang="ko-KR" dirty="0" smtClean="0"/>
              <a:t>A</a:t>
            </a:r>
            <a:r>
              <a:rPr lang="ko-KR" altLang="en-US" dirty="0" smtClean="0"/>
              <a:t>부터 </a:t>
            </a:r>
            <a:r>
              <a:rPr lang="en-US" altLang="ko-KR" dirty="0"/>
              <a:t>Z</a:t>
            </a:r>
            <a:r>
              <a:rPr lang="ko-KR" altLang="en-US" dirty="0" smtClean="0"/>
              <a:t>까지 숫자 </a:t>
            </a:r>
            <a:r>
              <a:rPr lang="en-US" altLang="ko-KR" dirty="0" smtClean="0"/>
              <a:t>0</a:t>
            </a:r>
            <a:r>
              <a:rPr lang="ko-KR" altLang="en-US" dirty="0" smtClean="0"/>
              <a:t>부터 </a:t>
            </a:r>
            <a:r>
              <a:rPr lang="en-US" altLang="ko-KR" dirty="0" smtClean="0"/>
              <a:t>9</a:t>
            </a:r>
            <a:r>
              <a:rPr lang="ko-KR" altLang="en-US" dirty="0" smtClean="0"/>
              <a:t>까지 특수문자 </a:t>
            </a:r>
            <a:r>
              <a:rPr lang="en-US" altLang="ko-KR" dirty="0" smtClean="0"/>
              <a:t>. _+-</a:t>
            </a:r>
            <a:r>
              <a:rPr lang="ko-KR" altLang="en-US" dirty="0" smtClean="0"/>
              <a:t> 를 포함하며</a:t>
            </a:r>
            <a:endParaRPr lang="ko-KR" altLang="en-US" dirty="0"/>
          </a:p>
        </p:txBody>
      </p:sp>
      <p:sp>
        <p:nvSpPr>
          <p:cNvPr id="5" name="모서리가 둥근 사각형 설명선 4"/>
          <p:cNvSpPr/>
          <p:nvPr/>
        </p:nvSpPr>
        <p:spPr>
          <a:xfrm>
            <a:off x="4304320" y="2278757"/>
            <a:ext cx="3240360" cy="725388"/>
          </a:xfrm>
          <a:prstGeom prst="wedgeRoundRectCallout">
            <a:avLst>
              <a:gd name="adj1" fmla="val -89778"/>
              <a:gd name="adj2" fmla="val -7745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smtClean="0"/>
              <a:t>그것들을 반복해서 </a:t>
            </a:r>
            <a:r>
              <a:rPr lang="ko-KR" altLang="en-US" sz="1400" dirty="0" err="1" smtClean="0"/>
              <a:t>적을수</a:t>
            </a:r>
            <a:r>
              <a:rPr lang="ko-KR" altLang="en-US" sz="1400" dirty="0" smtClean="0"/>
              <a:t> 있다 </a:t>
            </a:r>
            <a:r>
              <a:rPr lang="en-US" altLang="ko-KR" sz="1400" dirty="0" smtClean="0"/>
              <a:t>(</a:t>
            </a:r>
            <a:r>
              <a:rPr lang="ko-KR" altLang="en-US" sz="1400" dirty="0" smtClean="0"/>
              <a:t>앞에 글자들이 </a:t>
            </a:r>
            <a:r>
              <a:rPr lang="ko-KR" altLang="en-US" sz="1400" dirty="0" err="1" smtClean="0"/>
              <a:t>하나이상올수</a:t>
            </a:r>
            <a:r>
              <a:rPr lang="ko-KR" altLang="en-US" sz="1400" dirty="0" smtClean="0"/>
              <a:t> 있음</a:t>
            </a:r>
            <a:endParaRPr lang="ko-KR" altLang="en-US" sz="1400" dirty="0"/>
          </a:p>
        </p:txBody>
      </p:sp>
    </p:spTree>
    <p:extLst>
      <p:ext uri="{BB962C8B-B14F-4D97-AF65-F5344CB8AC3E}">
        <p14:creationId xmlns:p14="http://schemas.microsoft.com/office/powerpoint/2010/main" val="119448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72" y="1993404"/>
            <a:ext cx="379095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091" y="2020276"/>
            <a:ext cx="367665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제목 1"/>
          <p:cNvSpPr>
            <a:spLocks noGrp="1"/>
          </p:cNvSpPr>
          <p:nvPr>
            <p:ph type="title"/>
          </p:nvPr>
        </p:nvSpPr>
        <p:spPr>
          <a:xfrm>
            <a:off x="526960" y="337220"/>
            <a:ext cx="2304256" cy="952500"/>
          </a:xfrm>
        </p:spPr>
        <p:txBody>
          <a:bodyPr>
            <a:normAutofit/>
          </a:bodyPr>
          <a:lstStyle/>
          <a:p>
            <a:pPr algn="l"/>
            <a:r>
              <a:rPr lang="ko-KR" altLang="en-US" sz="3600" dirty="0" smtClean="0">
                <a:solidFill>
                  <a:schemeClr val="accent5">
                    <a:lumMod val="50000"/>
                  </a:schemeClr>
                </a:solidFill>
                <a:latin typeface="HY강B" pitchFamily="18" charset="-127"/>
                <a:ea typeface="HY강B" pitchFamily="18" charset="-127"/>
              </a:rPr>
              <a:t>문법</a:t>
            </a:r>
            <a:endParaRPr lang="ko-KR" altLang="en-US" sz="3600" dirty="0">
              <a:solidFill>
                <a:schemeClr val="accent5">
                  <a:lumMod val="50000"/>
                </a:schemeClr>
              </a:solidFill>
              <a:latin typeface="HY강B" pitchFamily="18" charset="-127"/>
              <a:ea typeface="HY강B" pitchFamily="18" charset="-127"/>
            </a:endParaRPr>
          </a:p>
        </p:txBody>
      </p:sp>
      <p:cxnSp>
        <p:nvCxnSpPr>
          <p:cNvPr id="8" name="직선 연결선 7"/>
          <p:cNvCxnSpPr/>
          <p:nvPr/>
        </p:nvCxnSpPr>
        <p:spPr>
          <a:xfrm>
            <a:off x="526960" y="1129308"/>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2552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402060" y="265212"/>
            <a:ext cx="6906244" cy="731403"/>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err="1" smtClean="0">
                <a:solidFill>
                  <a:schemeClr val="bg1">
                    <a:lumMod val="75000"/>
                  </a:schemeClr>
                </a:solidFill>
                <a:latin typeface="HY강B" pitchFamily="18" charset="-127"/>
                <a:ea typeface="HY강B" pitchFamily="18" charset="-127"/>
              </a:rPr>
              <a:t>유튜브주소중</a:t>
            </a:r>
            <a:r>
              <a:rPr lang="ko-KR" altLang="en-US" sz="2400" dirty="0" smtClean="0">
                <a:solidFill>
                  <a:schemeClr val="bg1">
                    <a:lumMod val="75000"/>
                  </a:schemeClr>
                </a:solidFill>
                <a:latin typeface="HY강B" pitchFamily="18" charset="-127"/>
                <a:ea typeface="HY강B" pitchFamily="18" charset="-127"/>
              </a:rPr>
              <a:t> 아이디만을 가져오려면</a:t>
            </a:r>
            <a:endParaRPr lang="ko-KR" altLang="en-US" sz="2400" dirty="0">
              <a:solidFill>
                <a:schemeClr val="bg1">
                  <a:lumMod val="75000"/>
                </a:schemeClr>
              </a:solidFill>
              <a:latin typeface="HY강B" pitchFamily="18" charset="-127"/>
              <a:ea typeface="HY강B" pitchFamily="18" charset="-127"/>
            </a:endParaRP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96" y="1273324"/>
            <a:ext cx="56007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86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690"/>
          <a:stretch/>
        </p:blipFill>
        <p:spPr bwMode="auto">
          <a:xfrm>
            <a:off x="467544" y="337221"/>
            <a:ext cx="7416824"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모서리가 둥근 사각형 설명선 5"/>
          <p:cNvSpPr/>
          <p:nvPr/>
        </p:nvSpPr>
        <p:spPr>
          <a:xfrm>
            <a:off x="1393354" y="2165433"/>
            <a:ext cx="3466678" cy="1124115"/>
          </a:xfrm>
          <a:prstGeom prst="wedgeRoundRectCallout">
            <a:avLst>
              <a:gd name="adj1" fmla="val -30714"/>
              <a:gd name="adj2" fmla="val -112835"/>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smtClean="0"/>
              <a:t>https?  </a:t>
            </a:r>
            <a:r>
              <a:rPr lang="en-US" altLang="ko-KR" sz="1400" dirty="0" smtClean="0">
                <a:sym typeface="Wingdings" pitchFamily="2" charset="2"/>
              </a:rPr>
              <a:t> s</a:t>
            </a:r>
            <a:r>
              <a:rPr lang="ko-KR" altLang="en-US" sz="1400" dirty="0" smtClean="0">
                <a:sym typeface="Wingdings" pitchFamily="2" charset="2"/>
              </a:rPr>
              <a:t>는 있어도 되고 없어도 된다</a:t>
            </a:r>
            <a:endParaRPr lang="en-US" altLang="ko-KR" sz="1400" dirty="0" smtClean="0">
              <a:sym typeface="Wingdings" pitchFamily="2" charset="2"/>
            </a:endParaRPr>
          </a:p>
          <a:p>
            <a:pPr algn="ctr"/>
            <a:r>
              <a:rPr lang="en-US" altLang="ko-KR" sz="1400" dirty="0" smtClean="0">
                <a:sym typeface="Wingdings" pitchFamily="2" charset="2"/>
              </a:rPr>
              <a:t>(https?:\/\/)? -&gt; </a:t>
            </a:r>
            <a:r>
              <a:rPr lang="en-US" altLang="ko-KR" sz="1400" dirty="0">
                <a:sym typeface="Wingdings" pitchFamily="2" charset="2"/>
              </a:rPr>
              <a:t>(https</a:t>
            </a:r>
            <a:r>
              <a:rPr lang="en-US" altLang="ko-KR" sz="1400" dirty="0" smtClean="0">
                <a:sym typeface="Wingdings" pitchFamily="2" charset="2"/>
              </a:rPr>
              <a:t>?:\/\/)</a:t>
            </a:r>
            <a:r>
              <a:rPr lang="ko-KR" altLang="en-US" sz="1400" dirty="0" smtClean="0">
                <a:sym typeface="Wingdings" pitchFamily="2" charset="2"/>
              </a:rPr>
              <a:t>은 있어도 되고 없어도 된다</a:t>
            </a:r>
            <a:endParaRPr lang="ko-KR" altLang="en-US" sz="1400" dirty="0"/>
          </a:p>
        </p:txBody>
      </p:sp>
      <p:sp>
        <p:nvSpPr>
          <p:cNvPr id="7" name="모서리가 둥근 사각형 설명선 6"/>
          <p:cNvSpPr/>
          <p:nvPr/>
        </p:nvSpPr>
        <p:spPr>
          <a:xfrm>
            <a:off x="4175956" y="3433564"/>
            <a:ext cx="3466678" cy="1124115"/>
          </a:xfrm>
          <a:prstGeom prst="wedgeRoundRectCallout">
            <a:avLst>
              <a:gd name="adj1" fmla="val -13129"/>
              <a:gd name="adj2" fmla="val -22637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smtClean="0"/>
              <a:t>A</a:t>
            </a:r>
            <a:r>
              <a:rPr lang="ko-KR" altLang="en-US" sz="1400" dirty="0" smtClean="0"/>
              <a:t>부터 </a:t>
            </a:r>
            <a:r>
              <a:rPr lang="en-US" altLang="ko-KR" sz="1400" dirty="0" smtClean="0"/>
              <a:t>z</a:t>
            </a:r>
            <a:r>
              <a:rPr lang="ko-KR" altLang="en-US" sz="1400" dirty="0" smtClean="0"/>
              <a:t>까지</a:t>
            </a:r>
            <a:r>
              <a:rPr lang="en-US" altLang="ko-KR" sz="1400" dirty="0" smtClean="0"/>
              <a:t>,A</a:t>
            </a:r>
            <a:r>
              <a:rPr lang="ko-KR" altLang="en-US" sz="1400" dirty="0" smtClean="0"/>
              <a:t>부터 </a:t>
            </a:r>
            <a:r>
              <a:rPr lang="en-US" altLang="ko-KR" sz="1400" dirty="0" smtClean="0"/>
              <a:t>Z</a:t>
            </a:r>
            <a:r>
              <a:rPr lang="ko-KR" altLang="en-US" sz="1400" dirty="0" smtClean="0"/>
              <a:t>까진 </a:t>
            </a:r>
            <a:r>
              <a:rPr lang="en-US" altLang="ko-KR" sz="1400" dirty="0" smtClean="0"/>
              <a:t>–</a:t>
            </a:r>
            <a:r>
              <a:rPr lang="ko-KR" altLang="en-US" sz="1400" dirty="0" smtClean="0"/>
              <a:t>포함하는 글자의 크기는 </a:t>
            </a:r>
            <a:r>
              <a:rPr lang="en-US" altLang="ko-KR" sz="1400" dirty="0" smtClean="0"/>
              <a:t>11</a:t>
            </a:r>
            <a:r>
              <a:rPr lang="ko-KR" altLang="en-US" sz="1400" dirty="0" smtClean="0"/>
              <a:t>개이다</a:t>
            </a:r>
            <a:endParaRPr lang="ko-KR" altLang="en-US" sz="1400" dirty="0"/>
          </a:p>
        </p:txBody>
      </p:sp>
    </p:spTree>
    <p:extLst>
      <p:ext uri="{BB962C8B-B14F-4D97-AF65-F5344CB8AC3E}">
        <p14:creationId xmlns:p14="http://schemas.microsoft.com/office/powerpoint/2010/main" val="3645022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88" y="409228"/>
            <a:ext cx="7056784" cy="447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모서리가 둥근 사각형 설명선 4"/>
          <p:cNvSpPr/>
          <p:nvPr/>
        </p:nvSpPr>
        <p:spPr>
          <a:xfrm>
            <a:off x="5364088" y="2569468"/>
            <a:ext cx="2952328" cy="1243458"/>
          </a:xfrm>
          <a:prstGeom prst="wedgeRoundRectCallout">
            <a:avLst>
              <a:gd name="adj1" fmla="val -155816"/>
              <a:gd name="adj2" fmla="val -15167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smtClean="0"/>
              <a:t>(?:https?:\/\/)?  </a:t>
            </a:r>
            <a:r>
              <a:rPr lang="en-US" altLang="ko-KR" sz="1400" dirty="0" smtClean="0">
                <a:sym typeface="Wingdings" pitchFamily="2" charset="2"/>
              </a:rPr>
              <a:t></a:t>
            </a:r>
            <a:r>
              <a:rPr lang="ko-KR" altLang="en-US" sz="1400" dirty="0" err="1" smtClean="0">
                <a:sym typeface="Wingdings" pitchFamily="2" charset="2"/>
              </a:rPr>
              <a:t>이부분은</a:t>
            </a:r>
            <a:r>
              <a:rPr lang="ko-KR" altLang="en-US" sz="1400" dirty="0" smtClean="0">
                <a:sym typeface="Wingdings" pitchFamily="2" charset="2"/>
              </a:rPr>
              <a:t> </a:t>
            </a:r>
            <a:r>
              <a:rPr lang="ko-KR" altLang="en-US" sz="1400" dirty="0" err="1" smtClean="0">
                <a:sym typeface="Wingdings" pitchFamily="2" charset="2"/>
              </a:rPr>
              <a:t>캡처하지</a:t>
            </a:r>
            <a:r>
              <a:rPr lang="ko-KR" altLang="en-US" sz="1400" dirty="0" smtClean="0">
                <a:sym typeface="Wingdings" pitchFamily="2" charset="2"/>
              </a:rPr>
              <a:t> 않겠다</a:t>
            </a:r>
            <a:r>
              <a:rPr lang="en-US" altLang="ko-KR" sz="1400" dirty="0" smtClean="0">
                <a:sym typeface="Wingdings" pitchFamily="2" charset="2"/>
              </a:rPr>
              <a:t>.</a:t>
            </a:r>
            <a:endParaRPr lang="ko-KR" altLang="en-US" sz="1400" dirty="0"/>
          </a:p>
        </p:txBody>
      </p:sp>
      <p:sp>
        <p:nvSpPr>
          <p:cNvPr id="7" name="모서리가 둥근 사각형 설명선 6"/>
          <p:cNvSpPr/>
          <p:nvPr/>
        </p:nvSpPr>
        <p:spPr>
          <a:xfrm>
            <a:off x="4932040" y="4009627"/>
            <a:ext cx="2835932" cy="875573"/>
          </a:xfrm>
          <a:prstGeom prst="wedgeRoundRectCallout">
            <a:avLst>
              <a:gd name="adj1" fmla="val -66148"/>
              <a:gd name="adj2" fmla="val -6775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smtClean="0"/>
              <a:t>Group #1</a:t>
            </a:r>
            <a:r>
              <a:rPr lang="ko-KR" altLang="en-US" sz="1400" dirty="0" smtClean="0"/>
              <a:t>만 할당되어있다</a:t>
            </a:r>
            <a:r>
              <a:rPr lang="en-US" altLang="ko-KR" sz="1400" dirty="0" smtClean="0"/>
              <a:t>.</a:t>
            </a:r>
            <a:endParaRPr lang="ko-KR" altLang="en-US" sz="1400" dirty="0"/>
          </a:p>
        </p:txBody>
      </p:sp>
    </p:spTree>
    <p:extLst>
      <p:ext uri="{BB962C8B-B14F-4D97-AF65-F5344CB8AC3E}">
        <p14:creationId xmlns:p14="http://schemas.microsoft.com/office/powerpoint/2010/main" val="3645022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402060" y="265212"/>
            <a:ext cx="6906244" cy="731403"/>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err="1" smtClean="0">
                <a:solidFill>
                  <a:schemeClr val="bg1">
                    <a:lumMod val="75000"/>
                  </a:schemeClr>
                </a:solidFill>
                <a:latin typeface="HY강B" pitchFamily="18" charset="-127"/>
                <a:ea typeface="HY강B" pitchFamily="18" charset="-127"/>
              </a:rPr>
              <a:t>javaScript</a:t>
            </a:r>
            <a:r>
              <a:rPr lang="ko-KR" altLang="en-US" sz="2400" dirty="0" smtClean="0">
                <a:solidFill>
                  <a:schemeClr val="bg1">
                    <a:lumMod val="75000"/>
                  </a:schemeClr>
                </a:solidFill>
                <a:latin typeface="HY강B" pitchFamily="18" charset="-127"/>
                <a:ea typeface="HY강B" pitchFamily="18" charset="-127"/>
              </a:rPr>
              <a:t>에서 사용법</a:t>
            </a:r>
            <a:endParaRPr lang="ko-KR" altLang="en-US" sz="2400" dirty="0">
              <a:solidFill>
                <a:schemeClr val="bg1">
                  <a:lumMod val="75000"/>
                </a:schemeClr>
              </a:solidFill>
              <a:latin typeface="HY강B" pitchFamily="18" charset="-127"/>
              <a:ea typeface="HY강B" pitchFamily="18" charset="-127"/>
            </a:endParaRP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09" y="973770"/>
            <a:ext cx="7128792" cy="2095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9439"/>
          <a:stretch/>
        </p:blipFill>
        <p:spPr bwMode="auto">
          <a:xfrm>
            <a:off x="402060" y="3217540"/>
            <a:ext cx="6516216"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모서리가 둥근 사각형 설명선 5"/>
          <p:cNvSpPr/>
          <p:nvPr/>
        </p:nvSpPr>
        <p:spPr>
          <a:xfrm>
            <a:off x="5292080" y="4021946"/>
            <a:ext cx="2448272" cy="299508"/>
          </a:xfrm>
          <a:prstGeom prst="wedgeRoundRectCallout">
            <a:avLst>
              <a:gd name="adj1" fmla="val -132286"/>
              <a:gd name="adj2" fmla="val -96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smtClean="0"/>
              <a:t>Matching</a:t>
            </a:r>
            <a:r>
              <a:rPr lang="ko-KR" altLang="en-US" sz="1400" dirty="0" smtClean="0"/>
              <a:t>되는 </a:t>
            </a:r>
            <a:r>
              <a:rPr lang="ko-KR" altLang="en-US" sz="1400" dirty="0" err="1" smtClean="0"/>
              <a:t>전체값</a:t>
            </a:r>
            <a:endParaRPr lang="ko-KR" altLang="en-US" sz="1400" dirty="0"/>
          </a:p>
        </p:txBody>
      </p:sp>
      <p:sp>
        <p:nvSpPr>
          <p:cNvPr id="7" name="모서리가 둥근 사각형 설명선 6"/>
          <p:cNvSpPr/>
          <p:nvPr/>
        </p:nvSpPr>
        <p:spPr>
          <a:xfrm>
            <a:off x="5508104" y="4473854"/>
            <a:ext cx="2448272" cy="399870"/>
          </a:xfrm>
          <a:prstGeom prst="wedgeRoundRectCallout">
            <a:avLst>
              <a:gd name="adj1" fmla="val -182084"/>
              <a:gd name="adj2" fmla="val -87645"/>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sz="1400" dirty="0" smtClean="0"/>
              <a:t>Matching</a:t>
            </a:r>
            <a:r>
              <a:rPr lang="ko-KR" altLang="en-US" sz="1400" dirty="0" smtClean="0"/>
              <a:t>되는 그룹의 데이터가 들어있다</a:t>
            </a:r>
            <a:r>
              <a:rPr lang="en-US" altLang="ko-KR" sz="1400" dirty="0" smtClean="0"/>
              <a:t>.</a:t>
            </a:r>
            <a:endParaRPr lang="ko-KR" altLang="en-US" sz="1400" dirty="0"/>
          </a:p>
        </p:txBody>
      </p:sp>
    </p:spTree>
    <p:extLst>
      <p:ext uri="{BB962C8B-B14F-4D97-AF65-F5344CB8AC3E}">
        <p14:creationId xmlns:p14="http://schemas.microsoft.com/office/powerpoint/2010/main" val="3645022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001"/>
          <a:stretch/>
        </p:blipFill>
        <p:spPr bwMode="auto">
          <a:xfrm>
            <a:off x="539552" y="481235"/>
            <a:ext cx="7898189" cy="230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22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1236"/>
            <a:ext cx="6008376" cy="707886"/>
          </a:xfrm>
          <a:prstGeom prst="rect">
            <a:avLst/>
          </a:prstGeom>
          <a:noFill/>
        </p:spPr>
        <p:txBody>
          <a:bodyPr wrap="none" rtlCol="0">
            <a:spAutoFit/>
          </a:bodyPr>
          <a:lstStyle/>
          <a:p>
            <a:r>
              <a:rPr lang="ko-KR" altLang="en-US" sz="4000" smtClean="0">
                <a:solidFill>
                  <a:schemeClr val="bg1">
                    <a:lumMod val="75000"/>
                  </a:schemeClr>
                </a:solidFill>
              </a:rPr>
              <a:t>자바스크립트에서 정규식</a:t>
            </a:r>
            <a:endParaRPr lang="ko-KR" altLang="en-US" sz="4000">
              <a:solidFill>
                <a:schemeClr val="bg1">
                  <a:lumMod val="75000"/>
                </a:schemeClr>
              </a:solidFill>
            </a:endParaRPr>
          </a:p>
        </p:txBody>
      </p:sp>
      <p:sp>
        <p:nvSpPr>
          <p:cNvPr id="3" name="Rectangle 1"/>
          <p:cNvSpPr>
            <a:spLocks noChangeArrowheads="1"/>
          </p:cNvSpPr>
          <p:nvPr/>
        </p:nvSpPr>
        <p:spPr bwMode="auto">
          <a:xfrm>
            <a:off x="899592" y="1253000"/>
            <a:ext cx="687079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2000" b="1"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정규표현식</a:t>
            </a:r>
            <a:r>
              <a:rPr kumimoji="1" lang="ko-KR" sz="2000" b="1"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a:t>
            </a:r>
            <a:r>
              <a:rPr kumimoji="1" lang="ko-KR" altLang="ko-KR" sz="2000" b="1"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(regular expression)</a:t>
            </a:r>
            <a:endParaRPr kumimoji="1" lang="ko-KR" altLang="ko-KR" sz="20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altLang="ko-KR" sz="1400"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altLang="ko-KR" sz="7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줄여서 정규식은 문자를 검사하고 싶을 때 사용하는 식입니다</a:t>
            </a:r>
            <a:r>
              <a:rPr kumimoji="1" lang="ko-KR" alt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r>
              <a:rPr kumimoji="1" lang="ko-KR" altLang="ko-KR" sz="1400"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altLang="ko-KR" sz="7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alt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r>
              <a:rPr kumimoji="1" 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어떤 문자에 </a:t>
            </a:r>
            <a:r>
              <a:rPr kumimoji="1" lang="ko-KR" alt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'abc'</a:t>
            </a:r>
            <a:r>
              <a:rPr kumimoji="1" 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라는 단어가 들어가있냐</a:t>
            </a:r>
            <a:r>
              <a:rPr kumimoji="1" lang="ko-KR" alt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a:t>
            </a:r>
            <a:r>
              <a:rPr kumimoji="1" 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라고 물어보고 싶을 때 쓰시면 됩니다</a:t>
            </a:r>
            <a:r>
              <a:rPr kumimoji="1" lang="ko-KR" alt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endParaRPr kumimoji="1" lang="ko-KR" altLang="ko-KR" sz="7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altLang="ko-KR" sz="1400"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altLang="ko-KR" sz="7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4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자바스크립트로 정규식을 어떻게 </a:t>
            </a:r>
            <a:r>
              <a:rPr kumimoji="1" lang="ko-KR" sz="1400"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표현하냐면</a:t>
            </a:r>
            <a:r>
              <a:rPr kumimoji="1" lang="ko-KR" sz="1400"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sz="20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0490"/>
          <a:stretch/>
        </p:blipFill>
        <p:spPr bwMode="auto">
          <a:xfrm>
            <a:off x="899592" y="2857500"/>
            <a:ext cx="4846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87041" y="3505572"/>
            <a:ext cx="6925319" cy="954107"/>
          </a:xfrm>
          <a:prstGeom prst="rect">
            <a:avLst/>
          </a:prstGeom>
          <a:noFill/>
        </p:spPr>
        <p:txBody>
          <a:bodyPr wrap="square" rtlCol="0">
            <a:spAutoFit/>
          </a:bodyPr>
          <a:lstStyle/>
          <a:p>
            <a:r>
              <a:rPr lang="ko-KR" altLang="en-US" sz="1400" dirty="0">
                <a:solidFill>
                  <a:schemeClr val="bg1">
                    <a:lumMod val="75000"/>
                  </a:schemeClr>
                </a:solidFill>
              </a:rPr>
              <a:t>이게 끝입니다</a:t>
            </a:r>
            <a:r>
              <a:rPr lang="en-US" altLang="ko-KR" sz="1400" dirty="0">
                <a:solidFill>
                  <a:schemeClr val="bg1">
                    <a:lumMod val="75000"/>
                  </a:schemeClr>
                </a:solidFill>
              </a:rPr>
              <a:t>.</a:t>
            </a:r>
          </a:p>
          <a:p>
            <a:r>
              <a:rPr lang="ko-KR" altLang="en-US" sz="1400" dirty="0">
                <a:solidFill>
                  <a:schemeClr val="bg1">
                    <a:lumMod val="75000"/>
                  </a:schemeClr>
                </a:solidFill>
              </a:rPr>
              <a:t>그러면 이제 </a:t>
            </a:r>
            <a:r>
              <a:rPr lang="en-US" altLang="ko-KR" sz="1400" dirty="0" err="1">
                <a:solidFill>
                  <a:schemeClr val="bg1">
                    <a:lumMod val="75000"/>
                  </a:schemeClr>
                </a:solidFill>
              </a:rPr>
              <a:t>abc</a:t>
            </a:r>
            <a:r>
              <a:rPr lang="ko-KR" altLang="en-US" sz="1400" dirty="0">
                <a:solidFill>
                  <a:schemeClr val="bg1">
                    <a:lumMod val="75000"/>
                  </a:schemeClr>
                </a:solidFill>
              </a:rPr>
              <a:t>라는 단어가 있냐</a:t>
            </a:r>
            <a:r>
              <a:rPr lang="en-US" altLang="ko-KR" sz="1400" dirty="0">
                <a:solidFill>
                  <a:schemeClr val="bg1">
                    <a:lumMod val="75000"/>
                  </a:schemeClr>
                </a:solidFill>
              </a:rPr>
              <a:t>~? </a:t>
            </a:r>
            <a:r>
              <a:rPr lang="ko-KR" altLang="en-US" sz="1400" dirty="0">
                <a:solidFill>
                  <a:schemeClr val="bg1">
                    <a:lumMod val="75000"/>
                  </a:schemeClr>
                </a:solidFill>
              </a:rPr>
              <a:t>라고 물어볼 준비가 </a:t>
            </a:r>
            <a:r>
              <a:rPr lang="ko-KR" altLang="en-US" sz="1400" dirty="0" err="1">
                <a:solidFill>
                  <a:schemeClr val="bg1">
                    <a:lumMod val="75000"/>
                  </a:schemeClr>
                </a:solidFill>
              </a:rPr>
              <a:t>된겁니다</a:t>
            </a:r>
            <a:r>
              <a:rPr lang="en-US" altLang="ko-KR" sz="1400" dirty="0">
                <a:solidFill>
                  <a:schemeClr val="bg1">
                    <a:lumMod val="75000"/>
                  </a:schemeClr>
                </a:solidFill>
              </a:rPr>
              <a:t>.</a:t>
            </a:r>
          </a:p>
          <a:p>
            <a:r>
              <a:rPr lang="en-US" altLang="ko-KR" sz="1400" dirty="0">
                <a:solidFill>
                  <a:schemeClr val="bg1">
                    <a:lumMod val="75000"/>
                  </a:schemeClr>
                </a:solidFill>
              </a:rPr>
              <a:t> </a:t>
            </a:r>
          </a:p>
          <a:p>
            <a:endParaRPr lang="en-US" altLang="ko-KR" sz="1400" dirty="0">
              <a:solidFill>
                <a:schemeClr val="bg1">
                  <a:lumMod val="75000"/>
                </a:schemeClr>
              </a:solidFill>
            </a:endParaRPr>
          </a:p>
        </p:txBody>
      </p:sp>
    </p:spTree>
    <p:extLst>
      <p:ext uri="{BB962C8B-B14F-4D97-AF65-F5344CB8AC3E}">
        <p14:creationId xmlns:p14="http://schemas.microsoft.com/office/powerpoint/2010/main" val="1001709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9308"/>
            <a:ext cx="64293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539552" y="409228"/>
            <a:ext cx="7488832" cy="369332"/>
          </a:xfrm>
          <a:prstGeom prst="rect">
            <a:avLst/>
          </a:prstGeom>
        </p:spPr>
        <p:txBody>
          <a:bodyPr wrap="square">
            <a:spAutoFit/>
          </a:bodyPr>
          <a:lstStyle/>
          <a:p>
            <a:r>
              <a:rPr lang="ko-KR" altLang="en-US" dirty="0">
                <a:solidFill>
                  <a:schemeClr val="bg1">
                    <a:lumMod val="75000"/>
                  </a:schemeClr>
                </a:solidFill>
              </a:rPr>
              <a:t>그럼 </a:t>
            </a:r>
            <a:r>
              <a:rPr lang="en-US" altLang="ko-KR" dirty="0" err="1">
                <a:solidFill>
                  <a:schemeClr val="bg1">
                    <a:lumMod val="75000"/>
                  </a:schemeClr>
                </a:solidFill>
              </a:rPr>
              <a:t>abcdef</a:t>
            </a:r>
            <a:r>
              <a:rPr lang="ko-KR" altLang="en-US" dirty="0">
                <a:solidFill>
                  <a:schemeClr val="bg1">
                    <a:lumMod val="75000"/>
                  </a:schemeClr>
                </a:solidFill>
              </a:rPr>
              <a:t>라는 문자에 </a:t>
            </a:r>
            <a:r>
              <a:rPr lang="en-US" altLang="ko-KR" dirty="0" err="1">
                <a:solidFill>
                  <a:schemeClr val="bg1">
                    <a:lumMod val="75000"/>
                  </a:schemeClr>
                </a:solidFill>
              </a:rPr>
              <a:t>abc</a:t>
            </a:r>
            <a:r>
              <a:rPr lang="ko-KR" altLang="en-US" dirty="0">
                <a:solidFill>
                  <a:schemeClr val="bg1">
                    <a:lumMod val="75000"/>
                  </a:schemeClr>
                </a:solidFill>
              </a:rPr>
              <a:t>라는 단어가 있는지 검사해보도록 합시다</a:t>
            </a:r>
            <a:r>
              <a:rPr lang="en-US" altLang="ko-KR" dirty="0">
                <a:solidFill>
                  <a:schemeClr val="bg1">
                    <a:lumMod val="75000"/>
                  </a:schemeClr>
                </a:solidFill>
              </a:rPr>
              <a:t>. </a:t>
            </a:r>
          </a:p>
        </p:txBody>
      </p:sp>
      <p:sp>
        <p:nvSpPr>
          <p:cNvPr id="3" name="직사각형 2"/>
          <p:cNvSpPr/>
          <p:nvPr/>
        </p:nvSpPr>
        <p:spPr>
          <a:xfrm>
            <a:off x="611560" y="1849388"/>
            <a:ext cx="7920880" cy="646331"/>
          </a:xfrm>
          <a:prstGeom prst="rect">
            <a:avLst/>
          </a:prstGeom>
        </p:spPr>
        <p:txBody>
          <a:bodyPr wrap="square">
            <a:spAutoFit/>
          </a:bodyPr>
          <a:lstStyle/>
          <a:p>
            <a:r>
              <a:rPr lang="en-US" altLang="ko-KR" dirty="0">
                <a:solidFill>
                  <a:schemeClr val="bg1">
                    <a:lumMod val="75000"/>
                  </a:schemeClr>
                </a:solidFill>
              </a:rPr>
              <a:t>/</a:t>
            </a:r>
            <a:r>
              <a:rPr lang="ko-KR" altLang="en-US" dirty="0">
                <a:solidFill>
                  <a:schemeClr val="bg1">
                    <a:lumMod val="75000"/>
                  </a:schemeClr>
                </a:solidFill>
              </a:rPr>
              <a:t>정규식</a:t>
            </a:r>
            <a:r>
              <a:rPr lang="en-US" altLang="ko-KR" dirty="0">
                <a:solidFill>
                  <a:schemeClr val="bg1">
                    <a:lumMod val="75000"/>
                  </a:schemeClr>
                </a:solidFill>
              </a:rPr>
              <a:t>/.test(</a:t>
            </a:r>
            <a:r>
              <a:rPr lang="ko-KR" altLang="en-US" dirty="0" err="1">
                <a:solidFill>
                  <a:schemeClr val="bg1">
                    <a:lumMod val="75000"/>
                  </a:schemeClr>
                </a:solidFill>
              </a:rPr>
              <a:t>정규식으로</a:t>
            </a:r>
            <a:r>
              <a:rPr lang="ko-KR" altLang="en-US" dirty="0">
                <a:solidFill>
                  <a:schemeClr val="bg1">
                    <a:lumMod val="75000"/>
                  </a:schemeClr>
                </a:solidFill>
              </a:rPr>
              <a:t> </a:t>
            </a:r>
            <a:r>
              <a:rPr lang="ko-KR" altLang="en-US" dirty="0" err="1">
                <a:solidFill>
                  <a:schemeClr val="bg1">
                    <a:lumMod val="75000"/>
                  </a:schemeClr>
                </a:solidFill>
              </a:rPr>
              <a:t>검사해볼문자</a:t>
            </a:r>
            <a:r>
              <a:rPr lang="en-US" altLang="ko-KR" dirty="0">
                <a:solidFill>
                  <a:schemeClr val="bg1">
                    <a:lumMod val="75000"/>
                  </a:schemeClr>
                </a:solidFill>
              </a:rPr>
              <a:t>) </a:t>
            </a:r>
            <a:r>
              <a:rPr lang="ko-KR" altLang="en-US" dirty="0">
                <a:solidFill>
                  <a:schemeClr val="bg1">
                    <a:lumMod val="75000"/>
                  </a:schemeClr>
                </a:solidFill>
              </a:rPr>
              <a:t>쓰면 됩니다</a:t>
            </a:r>
            <a:r>
              <a:rPr lang="en-US" altLang="ko-KR" dirty="0">
                <a:solidFill>
                  <a:schemeClr val="bg1">
                    <a:lumMod val="75000"/>
                  </a:schemeClr>
                </a:solidFill>
              </a:rPr>
              <a:t>.</a:t>
            </a:r>
          </a:p>
          <a:p>
            <a:r>
              <a:rPr lang="ko-KR" altLang="en-US" dirty="0">
                <a:solidFill>
                  <a:schemeClr val="bg1">
                    <a:lumMod val="75000"/>
                  </a:schemeClr>
                </a:solidFill>
              </a:rPr>
              <a:t>진짜 들어있으면 </a:t>
            </a:r>
            <a:r>
              <a:rPr lang="en-US" altLang="ko-KR" dirty="0">
                <a:solidFill>
                  <a:schemeClr val="bg1">
                    <a:lumMod val="75000"/>
                  </a:schemeClr>
                </a:solidFill>
              </a:rPr>
              <a:t>true</a:t>
            </a:r>
            <a:r>
              <a:rPr lang="ko-KR" altLang="en-US" dirty="0">
                <a:solidFill>
                  <a:schemeClr val="bg1">
                    <a:lumMod val="75000"/>
                  </a:schemeClr>
                </a:solidFill>
              </a:rPr>
              <a:t>를 남기고 없으면 </a:t>
            </a:r>
            <a:r>
              <a:rPr lang="en-US" altLang="ko-KR" dirty="0">
                <a:solidFill>
                  <a:schemeClr val="bg1">
                    <a:lumMod val="75000"/>
                  </a:schemeClr>
                </a:solidFill>
              </a:rPr>
              <a:t>false</a:t>
            </a:r>
            <a:r>
              <a:rPr lang="ko-KR" altLang="en-US" dirty="0">
                <a:solidFill>
                  <a:schemeClr val="bg1">
                    <a:lumMod val="75000"/>
                  </a:schemeClr>
                </a:solidFill>
              </a:rPr>
              <a:t>를 남겨줍니다</a:t>
            </a:r>
            <a:r>
              <a:rPr lang="en-US" altLang="ko-KR" dirty="0">
                <a:solidFill>
                  <a:schemeClr val="bg1">
                    <a:lumMod val="75000"/>
                  </a:schemeClr>
                </a:solidFill>
              </a:rPr>
              <a:t>. </a:t>
            </a:r>
          </a:p>
        </p:txBody>
      </p:sp>
    </p:spTree>
    <p:extLst>
      <p:ext uri="{BB962C8B-B14F-4D97-AF65-F5344CB8AC3E}">
        <p14:creationId xmlns:p14="http://schemas.microsoft.com/office/powerpoint/2010/main" val="2072544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65051" y="337220"/>
            <a:ext cx="784887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2800" b="1"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몇개만</a:t>
            </a:r>
            <a:r>
              <a:rPr kumimoji="1" lang="ko-KR" sz="2800" b="1"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배워보는 정규식 문법</a:t>
            </a:r>
            <a:endParaRPr kumimoji="1" lang="ko-KR" sz="28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sz="9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정규식 문법은 너무 많아서 필요할 때 </a:t>
            </a:r>
            <a:r>
              <a:rPr kumimoji="1" lang="ko-KR"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찾아쓰면</a:t>
            </a:r>
            <a:r>
              <a:rPr kumimoji="1" 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족합니다</a:t>
            </a:r>
            <a:r>
              <a:rPr kumimoji="1" lang="ko-KR" alt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r>
              <a:rPr kumimoji="1" lang="ko-KR" altLang="ko-KR"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altLang="ko-KR" sz="9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자주 쓰는 </a:t>
            </a:r>
            <a:r>
              <a:rPr kumimoji="1" lang="ko-KR"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몇개만</a:t>
            </a:r>
            <a:r>
              <a:rPr kumimoji="1" 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알아보도록 합시다</a:t>
            </a:r>
            <a:r>
              <a:rPr kumimoji="1" lang="ko-KR" alt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r>
              <a:rPr kumimoji="1" lang="ko-KR" altLang="ko-KR"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altLang="ko-KR" sz="9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altLang="ko-KR"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altLang="ko-KR" sz="28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9388"/>
            <a:ext cx="42386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539552" y="2552701"/>
            <a:ext cx="7848872" cy="369332"/>
          </a:xfrm>
          <a:prstGeom prst="rect">
            <a:avLst/>
          </a:prstGeom>
        </p:spPr>
        <p:txBody>
          <a:bodyPr wrap="square">
            <a:spAutoFit/>
          </a:bodyPr>
          <a:lstStyle/>
          <a:p>
            <a:r>
              <a:rPr lang="ko-KR" altLang="en-US" dirty="0">
                <a:solidFill>
                  <a:schemeClr val="bg1">
                    <a:lumMod val="75000"/>
                  </a:schemeClr>
                </a:solidFill>
              </a:rPr>
              <a:t>영어나 한글의 경우 그냥 쓰면 글자가 있는지 없는지 물어볼 수 있습니다</a:t>
            </a:r>
            <a:r>
              <a:rPr lang="en-US" altLang="ko-KR" dirty="0">
                <a:solidFill>
                  <a:schemeClr val="bg1">
                    <a:lumMod val="75000"/>
                  </a:schemeClr>
                </a:solidFill>
              </a:rPr>
              <a:t>. </a:t>
            </a:r>
            <a:endParaRPr lang="ko-KR" altLang="en-US" dirty="0">
              <a:solidFill>
                <a:schemeClr val="bg1">
                  <a:lumMod val="75000"/>
                </a:schemeClr>
              </a:solidFill>
            </a:endParaRP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001516"/>
            <a:ext cx="58007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539552" y="3793604"/>
            <a:ext cx="8280920" cy="1477328"/>
          </a:xfrm>
          <a:prstGeom prst="rect">
            <a:avLst/>
          </a:prstGeom>
        </p:spPr>
        <p:txBody>
          <a:bodyPr wrap="square">
            <a:spAutoFit/>
          </a:bodyPr>
          <a:lstStyle/>
          <a:p>
            <a:r>
              <a:rPr lang="en-US" altLang="ko-KR" dirty="0">
                <a:solidFill>
                  <a:schemeClr val="bg1">
                    <a:lumMod val="75000"/>
                  </a:schemeClr>
                </a:solidFill>
              </a:rPr>
              <a:t>[ ] </a:t>
            </a:r>
            <a:r>
              <a:rPr lang="ko-KR" altLang="en-US" dirty="0">
                <a:solidFill>
                  <a:schemeClr val="bg1">
                    <a:lumMod val="75000"/>
                  </a:schemeClr>
                </a:solidFill>
              </a:rPr>
              <a:t>기호를 이용해서 문자 범위를 지정할 수 있습니다</a:t>
            </a:r>
            <a:r>
              <a:rPr lang="en-US" altLang="ko-KR" dirty="0">
                <a:solidFill>
                  <a:schemeClr val="bg1">
                    <a:lumMod val="75000"/>
                  </a:schemeClr>
                </a:solidFill>
              </a:rPr>
              <a:t>.</a:t>
            </a:r>
          </a:p>
          <a:p>
            <a:r>
              <a:rPr lang="en-US" altLang="ko-KR" dirty="0">
                <a:solidFill>
                  <a:schemeClr val="bg1">
                    <a:lumMod val="75000"/>
                  </a:schemeClr>
                </a:solidFill>
              </a:rPr>
              <a:t>[a-z] </a:t>
            </a:r>
            <a:r>
              <a:rPr lang="ko-KR" altLang="en-US" dirty="0">
                <a:solidFill>
                  <a:schemeClr val="bg1">
                    <a:lumMod val="75000"/>
                  </a:schemeClr>
                </a:solidFill>
              </a:rPr>
              <a:t>는 </a:t>
            </a:r>
            <a:r>
              <a:rPr lang="en-US" altLang="ko-KR" b="1" dirty="0">
                <a:solidFill>
                  <a:schemeClr val="bg1">
                    <a:lumMod val="75000"/>
                  </a:schemeClr>
                </a:solidFill>
              </a:rPr>
              <a:t>a</a:t>
            </a:r>
            <a:r>
              <a:rPr lang="ko-KR" altLang="en-US" b="1" dirty="0">
                <a:solidFill>
                  <a:schemeClr val="bg1">
                    <a:lumMod val="75000"/>
                  </a:schemeClr>
                </a:solidFill>
              </a:rPr>
              <a:t>부터 </a:t>
            </a:r>
            <a:r>
              <a:rPr lang="en-US" altLang="ko-KR" b="1" dirty="0">
                <a:solidFill>
                  <a:schemeClr val="bg1">
                    <a:lumMod val="75000"/>
                  </a:schemeClr>
                </a:solidFill>
              </a:rPr>
              <a:t>z</a:t>
            </a:r>
            <a:r>
              <a:rPr lang="ko-KR" altLang="en-US" b="1" dirty="0">
                <a:solidFill>
                  <a:schemeClr val="bg1">
                    <a:lumMod val="75000"/>
                  </a:schemeClr>
                </a:solidFill>
              </a:rPr>
              <a:t>까지</a:t>
            </a:r>
            <a:r>
              <a:rPr lang="ko-KR" altLang="en-US" dirty="0">
                <a:solidFill>
                  <a:schemeClr val="bg1">
                    <a:lumMod val="75000"/>
                  </a:schemeClr>
                </a:solidFill>
              </a:rPr>
              <a:t> </a:t>
            </a:r>
            <a:r>
              <a:rPr lang="ko-KR" altLang="en-US" b="1" dirty="0" err="1">
                <a:solidFill>
                  <a:schemeClr val="bg1">
                    <a:lumMod val="75000"/>
                  </a:schemeClr>
                </a:solidFill>
              </a:rPr>
              <a:t>아무문자</a:t>
            </a:r>
            <a:r>
              <a:rPr lang="ko-KR" altLang="en-US" b="1" dirty="0">
                <a:solidFill>
                  <a:schemeClr val="bg1">
                    <a:lumMod val="75000"/>
                  </a:schemeClr>
                </a:solidFill>
              </a:rPr>
              <a:t> 하나</a:t>
            </a:r>
            <a:r>
              <a:rPr lang="ko-KR" altLang="en-US" dirty="0">
                <a:solidFill>
                  <a:schemeClr val="bg1">
                    <a:lumMod val="75000"/>
                  </a:schemeClr>
                </a:solidFill>
              </a:rPr>
              <a:t>를 의미합니다</a:t>
            </a:r>
            <a:r>
              <a:rPr lang="en-US" altLang="ko-KR" dirty="0">
                <a:solidFill>
                  <a:schemeClr val="bg1">
                    <a:lumMod val="75000"/>
                  </a:schemeClr>
                </a:solidFill>
              </a:rPr>
              <a:t>.</a:t>
            </a:r>
          </a:p>
          <a:p>
            <a:r>
              <a:rPr lang="en-US" altLang="ko-KR" dirty="0">
                <a:solidFill>
                  <a:schemeClr val="bg1">
                    <a:lumMod val="75000"/>
                  </a:schemeClr>
                </a:solidFill>
              </a:rPr>
              <a:t> </a:t>
            </a:r>
          </a:p>
          <a:p>
            <a:r>
              <a:rPr lang="en-US" altLang="ko-KR" dirty="0">
                <a:solidFill>
                  <a:schemeClr val="bg1">
                    <a:lumMod val="75000"/>
                  </a:schemeClr>
                </a:solidFill>
              </a:rPr>
              <a:t>/[a-d]/.test('</a:t>
            </a:r>
            <a:r>
              <a:rPr lang="en-US" altLang="ko-KR" dirty="0" err="1">
                <a:solidFill>
                  <a:schemeClr val="bg1">
                    <a:lumMod val="75000"/>
                  </a:schemeClr>
                </a:solidFill>
              </a:rPr>
              <a:t>aefg</a:t>
            </a:r>
            <a:r>
              <a:rPr lang="en-US" altLang="ko-KR" dirty="0">
                <a:solidFill>
                  <a:schemeClr val="bg1">
                    <a:lumMod val="75000"/>
                  </a:schemeClr>
                </a:solidFill>
              </a:rPr>
              <a:t>')</a:t>
            </a:r>
          </a:p>
          <a:p>
            <a:r>
              <a:rPr lang="ko-KR" altLang="en-US" dirty="0" smtClean="0">
                <a:solidFill>
                  <a:schemeClr val="bg1">
                    <a:lumMod val="75000"/>
                  </a:schemeClr>
                </a:solidFill>
              </a:rPr>
              <a:t>그래서 </a:t>
            </a:r>
            <a:r>
              <a:rPr lang="ko-KR" altLang="en-US" dirty="0">
                <a:solidFill>
                  <a:schemeClr val="bg1">
                    <a:lumMod val="75000"/>
                  </a:schemeClr>
                </a:solidFill>
              </a:rPr>
              <a:t>이건 </a:t>
            </a:r>
            <a:r>
              <a:rPr lang="en-US" altLang="ko-KR" dirty="0">
                <a:solidFill>
                  <a:schemeClr val="bg1">
                    <a:lumMod val="75000"/>
                  </a:schemeClr>
                </a:solidFill>
              </a:rPr>
              <a:t>a</a:t>
            </a:r>
            <a:r>
              <a:rPr lang="ko-KR" altLang="en-US" dirty="0">
                <a:solidFill>
                  <a:schemeClr val="bg1">
                    <a:lumMod val="75000"/>
                  </a:schemeClr>
                </a:solidFill>
              </a:rPr>
              <a:t>부터 </a:t>
            </a:r>
            <a:r>
              <a:rPr lang="en-US" altLang="ko-KR" dirty="0">
                <a:solidFill>
                  <a:schemeClr val="bg1">
                    <a:lumMod val="75000"/>
                  </a:schemeClr>
                </a:solidFill>
              </a:rPr>
              <a:t>d</a:t>
            </a:r>
            <a:r>
              <a:rPr lang="ko-KR" altLang="en-US" dirty="0">
                <a:solidFill>
                  <a:schemeClr val="bg1">
                    <a:lumMod val="75000"/>
                  </a:schemeClr>
                </a:solidFill>
              </a:rPr>
              <a:t>까지의 아무 </a:t>
            </a:r>
            <a:r>
              <a:rPr lang="ko-KR" altLang="en-US" dirty="0" err="1">
                <a:solidFill>
                  <a:schemeClr val="bg1">
                    <a:lumMod val="75000"/>
                  </a:schemeClr>
                </a:solidFill>
              </a:rPr>
              <a:t>문자하나가</a:t>
            </a:r>
            <a:r>
              <a:rPr lang="ko-KR" altLang="en-US" dirty="0">
                <a:solidFill>
                  <a:schemeClr val="bg1">
                    <a:lumMod val="75000"/>
                  </a:schemeClr>
                </a:solidFill>
              </a:rPr>
              <a:t> 저기 </a:t>
            </a:r>
            <a:r>
              <a:rPr lang="ko-KR" altLang="en-US" dirty="0" err="1">
                <a:solidFill>
                  <a:schemeClr val="bg1">
                    <a:lumMod val="75000"/>
                  </a:schemeClr>
                </a:solidFill>
              </a:rPr>
              <a:t>있냐라고</a:t>
            </a:r>
            <a:r>
              <a:rPr lang="ko-KR" altLang="en-US" dirty="0">
                <a:solidFill>
                  <a:schemeClr val="bg1">
                    <a:lumMod val="75000"/>
                  </a:schemeClr>
                </a:solidFill>
              </a:rPr>
              <a:t> 검사하는 겁니다</a:t>
            </a:r>
            <a:r>
              <a:rPr lang="en-US" altLang="ko-KR" dirty="0">
                <a:solidFill>
                  <a:schemeClr val="bg1">
                    <a:lumMod val="75000"/>
                  </a:schemeClr>
                </a:solidFill>
              </a:rPr>
              <a:t>. </a:t>
            </a:r>
          </a:p>
        </p:txBody>
      </p:sp>
    </p:spTree>
    <p:extLst>
      <p:ext uri="{BB962C8B-B14F-4D97-AF65-F5344CB8AC3E}">
        <p14:creationId xmlns:p14="http://schemas.microsoft.com/office/powerpoint/2010/main" val="1015358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81236"/>
            <a:ext cx="619125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539552" y="1657082"/>
            <a:ext cx="6696744" cy="646331"/>
          </a:xfrm>
          <a:prstGeom prst="rect">
            <a:avLst/>
          </a:prstGeom>
        </p:spPr>
        <p:txBody>
          <a:bodyPr wrap="square">
            <a:spAutoFit/>
          </a:bodyPr>
          <a:lstStyle/>
          <a:p>
            <a:r>
              <a:rPr lang="en-US" altLang="ko-KR" dirty="0">
                <a:solidFill>
                  <a:schemeClr val="bg1">
                    <a:lumMod val="75000"/>
                  </a:schemeClr>
                </a:solidFill>
              </a:rPr>
              <a:t>[a-</a:t>
            </a:r>
            <a:r>
              <a:rPr lang="en-US" altLang="ko-KR" dirty="0" err="1">
                <a:solidFill>
                  <a:schemeClr val="bg1">
                    <a:lumMod val="75000"/>
                  </a:schemeClr>
                </a:solidFill>
              </a:rPr>
              <a:t>zA</a:t>
            </a:r>
            <a:r>
              <a:rPr lang="en-US" altLang="ko-KR" dirty="0">
                <a:solidFill>
                  <a:schemeClr val="bg1">
                    <a:lumMod val="75000"/>
                  </a:schemeClr>
                </a:solidFill>
              </a:rPr>
              <a:t>-Z] </a:t>
            </a:r>
            <a:r>
              <a:rPr lang="ko-KR" altLang="en-US" dirty="0">
                <a:solidFill>
                  <a:schemeClr val="bg1">
                    <a:lumMod val="75000"/>
                  </a:schemeClr>
                </a:solidFill>
              </a:rPr>
              <a:t>이건 아무 알파벳 하나라는 뜻입니다</a:t>
            </a:r>
            <a:r>
              <a:rPr lang="en-US" altLang="ko-KR" dirty="0">
                <a:solidFill>
                  <a:schemeClr val="bg1">
                    <a:lumMod val="75000"/>
                  </a:schemeClr>
                </a:solidFill>
              </a:rPr>
              <a:t>. </a:t>
            </a:r>
          </a:p>
          <a:p>
            <a:r>
              <a:rPr lang="en-US" altLang="ko-KR" dirty="0">
                <a:solidFill>
                  <a:schemeClr val="bg1">
                    <a:lumMod val="75000"/>
                  </a:schemeClr>
                </a:solidFill>
              </a:rPr>
              <a:t>[</a:t>
            </a:r>
            <a:r>
              <a:rPr lang="ko-KR" altLang="en-US" dirty="0" err="1">
                <a:solidFill>
                  <a:schemeClr val="bg1">
                    <a:lumMod val="75000"/>
                  </a:schemeClr>
                </a:solidFill>
              </a:rPr>
              <a:t>ㄱ</a:t>
            </a:r>
            <a:r>
              <a:rPr lang="en-US" altLang="ko-KR" dirty="0">
                <a:solidFill>
                  <a:schemeClr val="bg1">
                    <a:lumMod val="75000"/>
                  </a:schemeClr>
                </a:solidFill>
              </a:rPr>
              <a:t>-</a:t>
            </a:r>
            <a:r>
              <a:rPr lang="ko-KR" altLang="en-US" dirty="0" err="1">
                <a:solidFill>
                  <a:schemeClr val="bg1">
                    <a:lumMod val="75000"/>
                  </a:schemeClr>
                </a:solidFill>
              </a:rPr>
              <a:t>ㅎ가</a:t>
            </a:r>
            <a:r>
              <a:rPr lang="en-US" altLang="ko-KR" dirty="0">
                <a:solidFill>
                  <a:schemeClr val="bg1">
                    <a:lumMod val="75000"/>
                  </a:schemeClr>
                </a:solidFill>
              </a:rPr>
              <a:t>-</a:t>
            </a:r>
            <a:r>
              <a:rPr lang="ko-KR" altLang="en-US" dirty="0" err="1">
                <a:solidFill>
                  <a:schemeClr val="bg1">
                    <a:lumMod val="75000"/>
                  </a:schemeClr>
                </a:solidFill>
              </a:rPr>
              <a:t>힣ㅏ</a:t>
            </a:r>
            <a:r>
              <a:rPr lang="en-US" altLang="ko-KR" dirty="0">
                <a:solidFill>
                  <a:schemeClr val="bg1">
                    <a:lumMod val="75000"/>
                  </a:schemeClr>
                </a:solidFill>
              </a:rPr>
              <a:t>-</a:t>
            </a:r>
            <a:r>
              <a:rPr lang="ko-KR" altLang="en-US" dirty="0" err="1">
                <a:solidFill>
                  <a:schemeClr val="bg1">
                    <a:lumMod val="75000"/>
                  </a:schemeClr>
                </a:solidFill>
              </a:rPr>
              <a:t>ㅣ</a:t>
            </a:r>
            <a:r>
              <a:rPr lang="en-US" altLang="ko-KR" dirty="0">
                <a:solidFill>
                  <a:schemeClr val="bg1">
                    <a:lumMod val="75000"/>
                  </a:schemeClr>
                </a:solidFill>
              </a:rPr>
              <a:t>] </a:t>
            </a:r>
            <a:r>
              <a:rPr lang="ko-KR" altLang="en-US" dirty="0">
                <a:solidFill>
                  <a:schemeClr val="bg1">
                    <a:lumMod val="75000"/>
                  </a:schemeClr>
                </a:solidFill>
              </a:rPr>
              <a:t>이건 아무 한글 하나라는 뜻입니다</a:t>
            </a:r>
            <a:r>
              <a:rPr lang="en-US" altLang="ko-KR" dirty="0">
                <a:solidFill>
                  <a:schemeClr val="bg1">
                    <a:lumMod val="75000"/>
                  </a:schemeClr>
                </a:solidFill>
              </a:rPr>
              <a:t>. </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571750"/>
            <a:ext cx="39909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683568" y="3295650"/>
            <a:ext cx="7128792" cy="646331"/>
          </a:xfrm>
          <a:prstGeom prst="rect">
            <a:avLst/>
          </a:prstGeom>
        </p:spPr>
        <p:txBody>
          <a:bodyPr wrap="square">
            <a:spAutoFit/>
          </a:bodyPr>
          <a:lstStyle/>
          <a:p>
            <a:r>
              <a:rPr lang="ko-KR" altLang="en-US" dirty="0">
                <a:solidFill>
                  <a:schemeClr val="bg1">
                    <a:lumMod val="75000"/>
                  </a:schemeClr>
                </a:solidFill>
              </a:rPr>
              <a:t>백슬래시</a:t>
            </a:r>
            <a:r>
              <a:rPr lang="en-US" altLang="ko-KR" dirty="0">
                <a:solidFill>
                  <a:schemeClr val="bg1">
                    <a:lumMod val="75000"/>
                  </a:schemeClr>
                </a:solidFill>
              </a:rPr>
              <a:t>S </a:t>
            </a:r>
            <a:r>
              <a:rPr lang="ko-KR" altLang="en-US" dirty="0">
                <a:solidFill>
                  <a:schemeClr val="bg1">
                    <a:lumMod val="75000"/>
                  </a:schemeClr>
                </a:solidFill>
              </a:rPr>
              <a:t>는 특수문자 포함 </a:t>
            </a:r>
            <a:r>
              <a:rPr lang="ko-KR" altLang="en-US" dirty="0" err="1">
                <a:solidFill>
                  <a:schemeClr val="bg1">
                    <a:lumMod val="75000"/>
                  </a:schemeClr>
                </a:solidFill>
              </a:rPr>
              <a:t>아무문자</a:t>
            </a:r>
            <a:r>
              <a:rPr lang="ko-KR" altLang="en-US" dirty="0">
                <a:solidFill>
                  <a:schemeClr val="bg1">
                    <a:lumMod val="75000"/>
                  </a:schemeClr>
                </a:solidFill>
              </a:rPr>
              <a:t> </a:t>
            </a:r>
            <a:r>
              <a:rPr lang="en-US" altLang="ko-KR" dirty="0">
                <a:solidFill>
                  <a:schemeClr val="bg1">
                    <a:lumMod val="75000"/>
                  </a:schemeClr>
                </a:solidFill>
              </a:rPr>
              <a:t>1</a:t>
            </a:r>
            <a:r>
              <a:rPr lang="ko-KR" altLang="en-US" dirty="0">
                <a:solidFill>
                  <a:schemeClr val="bg1">
                    <a:lumMod val="75000"/>
                  </a:schemeClr>
                </a:solidFill>
              </a:rPr>
              <a:t>개라는 뜻입니다</a:t>
            </a:r>
            <a:r>
              <a:rPr lang="en-US" altLang="ko-KR" dirty="0">
                <a:solidFill>
                  <a:schemeClr val="bg1">
                    <a:lumMod val="75000"/>
                  </a:schemeClr>
                </a:solidFill>
              </a:rPr>
              <a:t>. </a:t>
            </a:r>
          </a:p>
          <a:p>
            <a:r>
              <a:rPr lang="ko-KR" altLang="en-US" dirty="0">
                <a:solidFill>
                  <a:schemeClr val="bg1">
                    <a:lumMod val="75000"/>
                  </a:schemeClr>
                </a:solidFill>
              </a:rPr>
              <a:t>자판의 원화기호가 백슬래시입니다</a:t>
            </a:r>
            <a:r>
              <a:rPr lang="en-US" altLang="ko-KR" dirty="0">
                <a:solidFill>
                  <a:schemeClr val="bg1">
                    <a:lumMod val="75000"/>
                  </a:schemeClr>
                </a:solidFill>
              </a:rPr>
              <a:t>.</a:t>
            </a:r>
          </a:p>
        </p:txBody>
      </p:sp>
    </p:spTree>
    <p:extLst>
      <p:ext uri="{BB962C8B-B14F-4D97-AF65-F5344CB8AC3E}">
        <p14:creationId xmlns:p14="http://schemas.microsoft.com/office/powerpoint/2010/main" val="3780950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53244"/>
            <a:ext cx="461962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656382" y="1489348"/>
            <a:ext cx="6507906" cy="646331"/>
          </a:xfrm>
          <a:prstGeom prst="rect">
            <a:avLst/>
          </a:prstGeom>
        </p:spPr>
        <p:txBody>
          <a:bodyPr wrap="square">
            <a:spAutoFit/>
          </a:bodyPr>
          <a:lstStyle/>
          <a:p>
            <a:r>
              <a:rPr lang="en-US" altLang="ko-KR" dirty="0">
                <a:solidFill>
                  <a:schemeClr val="bg1">
                    <a:lumMod val="75000"/>
                  </a:schemeClr>
                </a:solidFill>
              </a:rPr>
              <a:t>^a </a:t>
            </a:r>
            <a:r>
              <a:rPr lang="ko-KR" altLang="en-US" dirty="0">
                <a:solidFill>
                  <a:schemeClr val="bg1">
                    <a:lumMod val="75000"/>
                  </a:schemeClr>
                </a:solidFill>
              </a:rPr>
              <a:t>라고 적으면 </a:t>
            </a:r>
            <a:r>
              <a:rPr lang="en-US" altLang="ko-KR" dirty="0">
                <a:solidFill>
                  <a:schemeClr val="bg1">
                    <a:lumMod val="75000"/>
                  </a:schemeClr>
                </a:solidFill>
              </a:rPr>
              <a:t>a</a:t>
            </a:r>
            <a:r>
              <a:rPr lang="ko-KR" altLang="en-US" dirty="0">
                <a:solidFill>
                  <a:schemeClr val="bg1">
                    <a:lumMod val="75000"/>
                  </a:schemeClr>
                </a:solidFill>
              </a:rPr>
              <a:t>로 시작하는지 검사할 수 있습니다</a:t>
            </a:r>
            <a:r>
              <a:rPr lang="en-US" altLang="ko-KR" dirty="0">
                <a:solidFill>
                  <a:schemeClr val="bg1">
                    <a:lumMod val="75000"/>
                  </a:schemeClr>
                </a:solidFill>
              </a:rPr>
              <a:t>.</a:t>
            </a:r>
          </a:p>
          <a:p>
            <a:r>
              <a:rPr lang="en-US" altLang="ko-KR" dirty="0">
                <a:solidFill>
                  <a:schemeClr val="bg1">
                    <a:lumMod val="75000"/>
                  </a:schemeClr>
                </a:solidFill>
              </a:rPr>
              <a:t>e$ </a:t>
            </a:r>
            <a:r>
              <a:rPr lang="ko-KR" altLang="en-US" dirty="0">
                <a:solidFill>
                  <a:schemeClr val="bg1">
                    <a:lumMod val="75000"/>
                  </a:schemeClr>
                </a:solidFill>
              </a:rPr>
              <a:t>라고 적으면 </a:t>
            </a:r>
            <a:r>
              <a:rPr lang="en-US" altLang="ko-KR" dirty="0">
                <a:solidFill>
                  <a:schemeClr val="bg1">
                    <a:lumMod val="75000"/>
                  </a:schemeClr>
                </a:solidFill>
              </a:rPr>
              <a:t>e</a:t>
            </a:r>
            <a:r>
              <a:rPr lang="ko-KR" altLang="en-US" dirty="0">
                <a:solidFill>
                  <a:schemeClr val="bg1">
                    <a:lumMod val="75000"/>
                  </a:schemeClr>
                </a:solidFill>
              </a:rPr>
              <a:t>로 끝나는지 검사할 수 있습니다</a:t>
            </a:r>
            <a:r>
              <a:rPr lang="en-US" altLang="ko-KR" dirty="0">
                <a:solidFill>
                  <a:schemeClr val="bg1">
                    <a:lumMod val="75000"/>
                  </a:schemeClr>
                </a:solidFill>
              </a:rPr>
              <a:t>.</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80" y="2276475"/>
            <a:ext cx="39814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678880" y="3001516"/>
            <a:ext cx="7565528" cy="923330"/>
          </a:xfrm>
          <a:prstGeom prst="rect">
            <a:avLst/>
          </a:prstGeom>
        </p:spPr>
        <p:txBody>
          <a:bodyPr wrap="square">
            <a:spAutoFit/>
          </a:bodyPr>
          <a:lstStyle/>
          <a:p>
            <a:r>
              <a:rPr lang="en-US" altLang="ko-KR" dirty="0">
                <a:solidFill>
                  <a:schemeClr val="bg1">
                    <a:lumMod val="75000"/>
                  </a:schemeClr>
                </a:solidFill>
              </a:rPr>
              <a:t>| </a:t>
            </a:r>
            <a:r>
              <a:rPr lang="ko-KR" altLang="en-US" dirty="0">
                <a:solidFill>
                  <a:schemeClr val="bg1">
                    <a:lumMod val="75000"/>
                  </a:schemeClr>
                </a:solidFill>
              </a:rPr>
              <a:t>이건 </a:t>
            </a:r>
            <a:r>
              <a:rPr lang="en-US" altLang="ko-KR" dirty="0">
                <a:solidFill>
                  <a:schemeClr val="bg1">
                    <a:lumMod val="75000"/>
                  </a:schemeClr>
                </a:solidFill>
              </a:rPr>
              <a:t>or </a:t>
            </a:r>
            <a:r>
              <a:rPr lang="ko-KR" altLang="en-US" dirty="0">
                <a:solidFill>
                  <a:schemeClr val="bg1">
                    <a:lumMod val="75000"/>
                  </a:schemeClr>
                </a:solidFill>
              </a:rPr>
              <a:t>기호입니다</a:t>
            </a:r>
            <a:r>
              <a:rPr lang="en-US" altLang="ko-KR" dirty="0">
                <a:solidFill>
                  <a:schemeClr val="bg1">
                    <a:lumMod val="75000"/>
                  </a:schemeClr>
                </a:solidFill>
              </a:rPr>
              <a:t>.</a:t>
            </a:r>
          </a:p>
          <a:p>
            <a:r>
              <a:rPr lang="ko-KR" altLang="en-US" dirty="0">
                <a:solidFill>
                  <a:schemeClr val="bg1">
                    <a:lumMod val="75000"/>
                  </a:schemeClr>
                </a:solidFill>
              </a:rPr>
              <a:t>그래서 위 코드는 </a:t>
            </a:r>
            <a:r>
              <a:rPr lang="en-US" altLang="ko-KR" dirty="0">
                <a:solidFill>
                  <a:schemeClr val="bg1">
                    <a:lumMod val="75000"/>
                  </a:schemeClr>
                </a:solidFill>
              </a:rPr>
              <a:t>e </a:t>
            </a:r>
            <a:r>
              <a:rPr lang="ko-KR" altLang="en-US" dirty="0">
                <a:solidFill>
                  <a:schemeClr val="bg1">
                    <a:lumMod val="75000"/>
                  </a:schemeClr>
                </a:solidFill>
              </a:rPr>
              <a:t>또는 </a:t>
            </a:r>
            <a:r>
              <a:rPr lang="en-US" altLang="ko-KR" dirty="0">
                <a:solidFill>
                  <a:schemeClr val="bg1">
                    <a:lumMod val="75000"/>
                  </a:schemeClr>
                </a:solidFill>
              </a:rPr>
              <a:t>f</a:t>
            </a:r>
            <a:r>
              <a:rPr lang="ko-KR" altLang="en-US" dirty="0">
                <a:solidFill>
                  <a:schemeClr val="bg1">
                    <a:lumMod val="75000"/>
                  </a:schemeClr>
                </a:solidFill>
              </a:rPr>
              <a:t>중 아무거나 한 문자가 있나 </a:t>
            </a:r>
            <a:r>
              <a:rPr lang="ko-KR" altLang="en-US" dirty="0" err="1">
                <a:solidFill>
                  <a:schemeClr val="bg1">
                    <a:lumMod val="75000"/>
                  </a:schemeClr>
                </a:solidFill>
              </a:rPr>
              <a:t>검사가능합니다</a:t>
            </a:r>
            <a:r>
              <a:rPr lang="en-US" altLang="ko-KR" dirty="0">
                <a:solidFill>
                  <a:schemeClr val="bg1">
                    <a:lumMod val="75000"/>
                  </a:schemeClr>
                </a:solidFill>
              </a:rPr>
              <a:t>.</a:t>
            </a:r>
          </a:p>
          <a:p>
            <a:r>
              <a:rPr lang="ko-KR" altLang="en-US" dirty="0">
                <a:solidFill>
                  <a:schemeClr val="bg1">
                    <a:lumMod val="75000"/>
                  </a:schemeClr>
                </a:solidFill>
              </a:rPr>
              <a:t>정규식에선 </a:t>
            </a:r>
            <a:r>
              <a:rPr lang="ko-KR" altLang="en-US" dirty="0" err="1">
                <a:solidFill>
                  <a:schemeClr val="bg1">
                    <a:lumMod val="75000"/>
                  </a:schemeClr>
                </a:solidFill>
              </a:rPr>
              <a:t>괄호맘대로</a:t>
            </a:r>
            <a:r>
              <a:rPr lang="ko-KR" altLang="en-US" dirty="0">
                <a:solidFill>
                  <a:schemeClr val="bg1">
                    <a:lumMod val="75000"/>
                  </a:schemeClr>
                </a:solidFill>
              </a:rPr>
              <a:t> 칠 수 있습니다</a:t>
            </a:r>
            <a:r>
              <a:rPr lang="en-US" altLang="ko-KR" dirty="0">
                <a:solidFill>
                  <a:schemeClr val="bg1">
                    <a:lumMod val="75000"/>
                  </a:schemeClr>
                </a:solidFill>
              </a:rPr>
              <a:t>. </a:t>
            </a:r>
          </a:p>
        </p:txBody>
      </p:sp>
    </p:spTree>
    <p:extLst>
      <p:ext uri="{BB962C8B-B14F-4D97-AF65-F5344CB8AC3E}">
        <p14:creationId xmlns:p14="http://schemas.microsoft.com/office/powerpoint/2010/main" val="4018950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27584" y="193204"/>
            <a:ext cx="2304256" cy="952500"/>
          </a:xfrm>
        </p:spPr>
        <p:txBody>
          <a:bodyPr>
            <a:normAutofit/>
          </a:bodyPr>
          <a:lstStyle/>
          <a:p>
            <a:pPr algn="l"/>
            <a:r>
              <a:rPr lang="ko-KR" altLang="en-US" sz="3600" dirty="0" smtClean="0">
                <a:solidFill>
                  <a:schemeClr val="accent5">
                    <a:lumMod val="50000"/>
                  </a:schemeClr>
                </a:solidFill>
                <a:latin typeface="HY강B" pitchFamily="18" charset="-127"/>
                <a:ea typeface="HY강B" pitchFamily="18" charset="-127"/>
              </a:rPr>
              <a:t>문법</a:t>
            </a:r>
            <a:endParaRPr lang="ko-KR" altLang="en-US" sz="3600" dirty="0">
              <a:solidFill>
                <a:schemeClr val="accent5">
                  <a:lumMod val="50000"/>
                </a:schemeClr>
              </a:solidFill>
              <a:latin typeface="HY강B" pitchFamily="18" charset="-127"/>
              <a:ea typeface="HY강B" pitchFamily="18" charset="-127"/>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489348"/>
            <a:ext cx="233362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345332"/>
            <a:ext cx="32194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직선 연결선 4"/>
          <p:cNvCxnSpPr/>
          <p:nvPr/>
        </p:nvCxnSpPr>
        <p:spPr>
          <a:xfrm>
            <a:off x="827584" y="985292"/>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4513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625252"/>
            <a:ext cx="53435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755576" y="1417340"/>
            <a:ext cx="7776864" cy="1200329"/>
          </a:xfrm>
          <a:prstGeom prst="rect">
            <a:avLst/>
          </a:prstGeom>
        </p:spPr>
        <p:txBody>
          <a:bodyPr wrap="square">
            <a:spAutoFit/>
          </a:bodyPr>
          <a:lstStyle/>
          <a:p>
            <a:r>
              <a:rPr lang="en-US" altLang="ko-KR" dirty="0">
                <a:solidFill>
                  <a:schemeClr val="bg1">
                    <a:lumMod val="75000"/>
                  </a:schemeClr>
                </a:solidFill>
              </a:rPr>
              <a:t>+ </a:t>
            </a:r>
            <a:r>
              <a:rPr lang="ko-KR" altLang="en-US" dirty="0">
                <a:solidFill>
                  <a:schemeClr val="bg1">
                    <a:lumMod val="75000"/>
                  </a:schemeClr>
                </a:solidFill>
              </a:rPr>
              <a:t>기호를 붙여주시면 뒤에 오는 글자들도 </a:t>
            </a:r>
            <a:r>
              <a:rPr lang="en-US" altLang="ko-KR" dirty="0">
                <a:solidFill>
                  <a:schemeClr val="bg1">
                    <a:lumMod val="75000"/>
                  </a:schemeClr>
                </a:solidFill>
              </a:rPr>
              <a:t>a</a:t>
            </a:r>
            <a:r>
              <a:rPr lang="ko-KR" altLang="en-US" dirty="0">
                <a:solidFill>
                  <a:schemeClr val="bg1">
                    <a:lumMod val="75000"/>
                  </a:schemeClr>
                </a:solidFill>
              </a:rPr>
              <a:t>와 일치하면 반복해서 쭉 찾아달라는 뜻입니다</a:t>
            </a:r>
            <a:r>
              <a:rPr lang="en-US" altLang="ko-KR" dirty="0">
                <a:solidFill>
                  <a:schemeClr val="bg1">
                    <a:lumMod val="75000"/>
                  </a:schemeClr>
                </a:solidFill>
              </a:rPr>
              <a:t>.</a:t>
            </a:r>
          </a:p>
          <a:p>
            <a:r>
              <a:rPr lang="ko-KR" altLang="en-US" dirty="0">
                <a:solidFill>
                  <a:schemeClr val="bg1">
                    <a:lumMod val="75000"/>
                  </a:schemeClr>
                </a:solidFill>
              </a:rPr>
              <a:t>왜냐면 </a:t>
            </a:r>
            <a:r>
              <a:rPr lang="en-US" altLang="ko-KR" dirty="0">
                <a:solidFill>
                  <a:schemeClr val="bg1">
                    <a:lumMod val="75000"/>
                  </a:schemeClr>
                </a:solidFill>
              </a:rPr>
              <a:t>/a/</a:t>
            </a:r>
            <a:r>
              <a:rPr lang="ko-KR" altLang="en-US" dirty="0">
                <a:solidFill>
                  <a:schemeClr val="bg1">
                    <a:lumMod val="75000"/>
                  </a:schemeClr>
                </a:solidFill>
              </a:rPr>
              <a:t>는 </a:t>
            </a:r>
            <a:r>
              <a:rPr lang="en-US" altLang="ko-KR" dirty="0">
                <a:solidFill>
                  <a:schemeClr val="bg1">
                    <a:lumMod val="75000"/>
                  </a:schemeClr>
                </a:solidFill>
              </a:rPr>
              <a:t>a</a:t>
            </a:r>
            <a:r>
              <a:rPr lang="ko-KR" altLang="en-US" dirty="0">
                <a:solidFill>
                  <a:schemeClr val="bg1">
                    <a:lumMod val="75000"/>
                  </a:schemeClr>
                </a:solidFill>
              </a:rPr>
              <a:t>를 다 </a:t>
            </a:r>
            <a:r>
              <a:rPr lang="ko-KR" altLang="en-US" dirty="0" err="1">
                <a:solidFill>
                  <a:schemeClr val="bg1">
                    <a:lumMod val="75000"/>
                  </a:schemeClr>
                </a:solidFill>
              </a:rPr>
              <a:t>찾으라는게</a:t>
            </a:r>
            <a:r>
              <a:rPr lang="ko-KR" altLang="en-US" dirty="0">
                <a:solidFill>
                  <a:schemeClr val="bg1">
                    <a:lumMod val="75000"/>
                  </a:schemeClr>
                </a:solidFill>
              </a:rPr>
              <a:t> 아니라 </a:t>
            </a:r>
            <a:r>
              <a:rPr lang="en-US" altLang="ko-KR" dirty="0">
                <a:solidFill>
                  <a:schemeClr val="bg1">
                    <a:lumMod val="75000"/>
                  </a:schemeClr>
                </a:solidFill>
              </a:rPr>
              <a:t>a </a:t>
            </a:r>
            <a:r>
              <a:rPr lang="ko-KR" altLang="en-US" dirty="0" err="1">
                <a:solidFill>
                  <a:schemeClr val="bg1">
                    <a:lumMod val="75000"/>
                  </a:schemeClr>
                </a:solidFill>
              </a:rPr>
              <a:t>한개를</a:t>
            </a:r>
            <a:r>
              <a:rPr lang="ko-KR" altLang="en-US" dirty="0">
                <a:solidFill>
                  <a:schemeClr val="bg1">
                    <a:lumMod val="75000"/>
                  </a:schemeClr>
                </a:solidFill>
              </a:rPr>
              <a:t> 찾으라는 뜻입니다</a:t>
            </a:r>
            <a:r>
              <a:rPr lang="en-US" altLang="ko-KR" dirty="0">
                <a:solidFill>
                  <a:schemeClr val="bg1">
                    <a:lumMod val="75000"/>
                  </a:schemeClr>
                </a:solidFill>
              </a:rPr>
              <a:t>.</a:t>
            </a:r>
          </a:p>
          <a:p>
            <a:r>
              <a:rPr lang="en-US" altLang="ko-KR" dirty="0" err="1">
                <a:solidFill>
                  <a:schemeClr val="bg1">
                    <a:lumMod val="75000"/>
                  </a:schemeClr>
                </a:solidFill>
              </a:rPr>
              <a:t>aaaaa</a:t>
            </a:r>
            <a:r>
              <a:rPr lang="en-US" altLang="ko-KR" dirty="0">
                <a:solidFill>
                  <a:schemeClr val="bg1">
                    <a:lumMod val="75000"/>
                  </a:schemeClr>
                </a:solidFill>
              </a:rPr>
              <a:t> </a:t>
            </a:r>
            <a:r>
              <a:rPr lang="ko-KR" altLang="en-US" dirty="0">
                <a:solidFill>
                  <a:schemeClr val="bg1">
                    <a:lumMod val="75000"/>
                  </a:schemeClr>
                </a:solidFill>
              </a:rPr>
              <a:t>이런걸 찾고 싶으면 </a:t>
            </a:r>
            <a:r>
              <a:rPr lang="en-US" altLang="ko-KR" dirty="0">
                <a:solidFill>
                  <a:schemeClr val="bg1">
                    <a:lumMod val="75000"/>
                  </a:schemeClr>
                </a:solidFill>
              </a:rPr>
              <a:t>/a+/ </a:t>
            </a:r>
            <a:r>
              <a:rPr lang="ko-KR" altLang="en-US" dirty="0">
                <a:solidFill>
                  <a:schemeClr val="bg1">
                    <a:lumMod val="75000"/>
                  </a:schemeClr>
                </a:solidFill>
              </a:rPr>
              <a:t>쓰면 됩니다</a:t>
            </a:r>
            <a:r>
              <a:rPr lang="en-US" altLang="ko-KR" dirty="0">
                <a:solidFill>
                  <a:schemeClr val="bg1">
                    <a:lumMod val="75000"/>
                  </a:schemeClr>
                </a:solidFill>
              </a:rPr>
              <a:t>. </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81" y="2857500"/>
            <a:ext cx="46101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730076" y="3577580"/>
            <a:ext cx="8090396" cy="1477328"/>
          </a:xfrm>
          <a:prstGeom prst="rect">
            <a:avLst/>
          </a:prstGeom>
        </p:spPr>
        <p:txBody>
          <a:bodyPr wrap="square">
            <a:spAutoFit/>
          </a:bodyPr>
          <a:lstStyle/>
          <a:p>
            <a:r>
              <a:rPr lang="ko-KR" altLang="en-US" dirty="0">
                <a:solidFill>
                  <a:schemeClr val="bg1">
                    <a:lumMod val="75000"/>
                  </a:schemeClr>
                </a:solidFill>
              </a:rPr>
              <a:t>이건 그럼 뭘까요</a:t>
            </a:r>
            <a:r>
              <a:rPr lang="en-US" altLang="ko-KR" dirty="0">
                <a:solidFill>
                  <a:schemeClr val="bg1">
                    <a:lumMod val="75000"/>
                  </a:schemeClr>
                </a:solidFill>
              </a:rPr>
              <a:t>.</a:t>
            </a:r>
          </a:p>
          <a:p>
            <a:r>
              <a:rPr lang="en-US" altLang="ko-KR" dirty="0">
                <a:solidFill>
                  <a:schemeClr val="bg1">
                    <a:lumMod val="75000"/>
                  </a:schemeClr>
                </a:solidFill>
              </a:rPr>
              <a:t>-&gt; </a:t>
            </a:r>
            <a:r>
              <a:rPr lang="ko-KR" altLang="en-US" dirty="0">
                <a:solidFill>
                  <a:schemeClr val="bg1">
                    <a:lumMod val="75000"/>
                  </a:schemeClr>
                </a:solidFill>
              </a:rPr>
              <a:t>모든 문자 </a:t>
            </a:r>
            <a:r>
              <a:rPr lang="ko-KR" altLang="en-US" dirty="0" err="1">
                <a:solidFill>
                  <a:schemeClr val="bg1">
                    <a:lumMod val="75000"/>
                  </a:schemeClr>
                </a:solidFill>
              </a:rPr>
              <a:t>여러개</a:t>
            </a:r>
            <a:r>
              <a:rPr lang="ko-KR" altLang="en-US" dirty="0">
                <a:solidFill>
                  <a:schemeClr val="bg1">
                    <a:lumMod val="75000"/>
                  </a:schemeClr>
                </a:solidFill>
              </a:rPr>
              <a:t> 다음에 </a:t>
            </a:r>
            <a:r>
              <a:rPr lang="en-US" altLang="ko-KR" dirty="0">
                <a:solidFill>
                  <a:schemeClr val="bg1">
                    <a:lumMod val="75000"/>
                  </a:schemeClr>
                </a:solidFill>
              </a:rPr>
              <a:t>t</a:t>
            </a:r>
            <a:r>
              <a:rPr lang="ko-KR" altLang="en-US" dirty="0">
                <a:solidFill>
                  <a:schemeClr val="bg1">
                    <a:lumMod val="75000"/>
                  </a:schemeClr>
                </a:solidFill>
              </a:rPr>
              <a:t>라는 글자가 있냐를 검사해주는 정규식입니다</a:t>
            </a:r>
            <a:r>
              <a:rPr lang="en-US" altLang="ko-KR" dirty="0">
                <a:solidFill>
                  <a:schemeClr val="bg1">
                    <a:lumMod val="75000"/>
                  </a:schemeClr>
                </a:solidFill>
              </a:rPr>
              <a:t>. </a:t>
            </a:r>
          </a:p>
          <a:p>
            <a:r>
              <a:rPr lang="en-US" altLang="ko-KR" dirty="0" err="1">
                <a:solidFill>
                  <a:schemeClr val="bg1">
                    <a:lumMod val="75000"/>
                  </a:schemeClr>
                </a:solidFill>
              </a:rPr>
              <a:t>aaaaat</a:t>
            </a:r>
            <a:r>
              <a:rPr lang="en-US" altLang="ko-KR" dirty="0">
                <a:solidFill>
                  <a:schemeClr val="bg1">
                    <a:lumMod val="75000"/>
                  </a:schemeClr>
                </a:solidFill>
              </a:rPr>
              <a:t> </a:t>
            </a:r>
          </a:p>
          <a:p>
            <a:r>
              <a:rPr lang="en-US" altLang="ko-KR" dirty="0" err="1">
                <a:solidFill>
                  <a:schemeClr val="bg1">
                    <a:lumMod val="75000"/>
                  </a:schemeClr>
                </a:solidFill>
              </a:rPr>
              <a:t>bbt</a:t>
            </a:r>
            <a:endParaRPr lang="en-US" altLang="ko-KR" dirty="0">
              <a:solidFill>
                <a:schemeClr val="bg1">
                  <a:lumMod val="75000"/>
                </a:schemeClr>
              </a:solidFill>
            </a:endParaRPr>
          </a:p>
          <a:p>
            <a:r>
              <a:rPr lang="ko-KR" altLang="en-US" dirty="0">
                <a:solidFill>
                  <a:schemeClr val="bg1">
                    <a:lumMod val="75000"/>
                  </a:schemeClr>
                </a:solidFill>
              </a:rPr>
              <a:t>이런 것들을 잘 찾아주겠군요</a:t>
            </a:r>
            <a:r>
              <a:rPr lang="en-US" altLang="ko-KR" dirty="0">
                <a:solidFill>
                  <a:schemeClr val="bg1">
                    <a:lumMod val="75000"/>
                  </a:schemeClr>
                </a:solidFill>
              </a:rPr>
              <a:t>. </a:t>
            </a:r>
          </a:p>
        </p:txBody>
      </p:sp>
    </p:spTree>
    <p:extLst>
      <p:ext uri="{BB962C8B-B14F-4D97-AF65-F5344CB8AC3E}">
        <p14:creationId xmlns:p14="http://schemas.microsoft.com/office/powerpoint/2010/main" val="2620010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395536" y="193788"/>
            <a:ext cx="6481261"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2800" b="1"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간단히 작성해보는 </a:t>
            </a:r>
            <a:r>
              <a:rPr kumimoji="1" lang="ko-KR" sz="2800" b="1"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이메일</a:t>
            </a:r>
            <a:r>
              <a:rPr kumimoji="1" lang="ko-KR" sz="2800" b="1"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정규식</a:t>
            </a:r>
            <a:r>
              <a:rPr kumimoji="1" lang="ko-KR" sz="2800" b="1"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sz="28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sz="9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이메일은</a:t>
            </a:r>
            <a:r>
              <a:rPr kumimoji="1" 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a:t>
            </a:r>
            <a:r>
              <a:rPr kumimoji="1" lang="ko-KR"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어쩌구</a:t>
            </a:r>
            <a:r>
              <a:rPr kumimoji="1" lang="ko-KR" alt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r>
              <a:rPr kumimoji="1" lang="ko-KR"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어쩌구</a:t>
            </a:r>
            <a:r>
              <a:rPr kumimoji="1" lang="ko-KR" alt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r>
              <a:rPr kumimoji="1" lang="ko-KR"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어쩌구</a:t>
            </a:r>
            <a:r>
              <a:rPr kumimoji="1" 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이렇게 </a:t>
            </a:r>
            <a:r>
              <a:rPr kumimoji="1" lang="ko-KR"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되어야합니다</a:t>
            </a:r>
            <a:r>
              <a:rPr kumimoji="1" lang="ko-KR" alt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endParaRPr kumimoji="1" lang="ko-KR" altLang="ko-KR" sz="9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모든 문자 사이에 </a:t>
            </a:r>
            <a:r>
              <a:rPr kumimoji="1" lang="ko-KR" alt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a:t>
            </a:r>
            <a:r>
              <a:rPr kumimoji="1" 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그리고 </a:t>
            </a:r>
            <a:r>
              <a:rPr kumimoji="1" lang="ko-KR" alt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r>
              <a:rPr kumimoji="1" 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이라는 특수문자가 </a:t>
            </a:r>
            <a:r>
              <a:rPr kumimoji="1" lang="ko-KR"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와야합니다</a:t>
            </a:r>
            <a:r>
              <a:rPr kumimoji="1" lang="ko-KR" altLang="ko-KR"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r>
              <a:rPr kumimoji="1" lang="ko-KR" altLang="ko-KR"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altLang="ko-KR" sz="28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p:txBody>
      </p:sp>
      <p:pic>
        <p:nvPicPr>
          <p:cNvPr id="491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77380"/>
            <a:ext cx="46767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467544" y="2569468"/>
            <a:ext cx="7920880" cy="1477328"/>
          </a:xfrm>
          <a:prstGeom prst="rect">
            <a:avLst/>
          </a:prstGeom>
        </p:spPr>
        <p:txBody>
          <a:bodyPr wrap="square">
            <a:spAutoFit/>
          </a:bodyPr>
          <a:lstStyle/>
          <a:p>
            <a:r>
              <a:rPr lang="ko-KR" altLang="en-US" dirty="0">
                <a:solidFill>
                  <a:schemeClr val="bg1">
                    <a:lumMod val="75000"/>
                  </a:schemeClr>
                </a:solidFill>
              </a:rPr>
              <a:t>이렇게 쓰면 되겠습니다</a:t>
            </a:r>
            <a:r>
              <a:rPr lang="en-US" altLang="ko-KR" dirty="0">
                <a:solidFill>
                  <a:schemeClr val="bg1">
                    <a:lumMod val="75000"/>
                  </a:schemeClr>
                </a:solidFill>
              </a:rPr>
              <a:t>.</a:t>
            </a:r>
          </a:p>
          <a:p>
            <a:r>
              <a:rPr lang="en-US" altLang="ko-KR" dirty="0">
                <a:solidFill>
                  <a:schemeClr val="bg1">
                    <a:lumMod val="75000"/>
                  </a:schemeClr>
                </a:solidFill>
              </a:rPr>
              <a:t>\. </a:t>
            </a:r>
            <a:r>
              <a:rPr lang="ko-KR" altLang="en-US" dirty="0">
                <a:solidFill>
                  <a:schemeClr val="bg1">
                    <a:lumMod val="75000"/>
                  </a:schemeClr>
                </a:solidFill>
              </a:rPr>
              <a:t>이라는 기호는 왜 이렇게 </a:t>
            </a:r>
            <a:r>
              <a:rPr lang="ko-KR" altLang="en-US" dirty="0" err="1">
                <a:solidFill>
                  <a:schemeClr val="bg1">
                    <a:lumMod val="75000"/>
                  </a:schemeClr>
                </a:solidFill>
              </a:rPr>
              <a:t>썼냐면</a:t>
            </a:r>
            <a:r>
              <a:rPr lang="ko-KR" altLang="en-US" dirty="0">
                <a:solidFill>
                  <a:schemeClr val="bg1">
                    <a:lumMod val="75000"/>
                  </a:schemeClr>
                </a:solidFill>
              </a:rPr>
              <a:t> 마침표는 </a:t>
            </a:r>
            <a:r>
              <a:rPr lang="ko-KR" altLang="en-US" dirty="0" err="1">
                <a:solidFill>
                  <a:schemeClr val="bg1">
                    <a:lumMod val="75000"/>
                  </a:schemeClr>
                </a:solidFill>
              </a:rPr>
              <a:t>정규식에서</a:t>
            </a:r>
            <a:r>
              <a:rPr lang="ko-KR" altLang="en-US" dirty="0">
                <a:solidFill>
                  <a:schemeClr val="bg1">
                    <a:lumMod val="75000"/>
                  </a:schemeClr>
                </a:solidFill>
              </a:rPr>
              <a:t> 특수한 문법이기 때문에</a:t>
            </a:r>
          </a:p>
          <a:p>
            <a:r>
              <a:rPr lang="ko-KR" altLang="en-US" dirty="0">
                <a:solidFill>
                  <a:schemeClr val="bg1">
                    <a:lumMod val="75000"/>
                  </a:schemeClr>
                </a:solidFill>
              </a:rPr>
              <a:t>마침표 문법을 </a:t>
            </a:r>
            <a:r>
              <a:rPr lang="ko-KR" altLang="en-US" dirty="0" err="1">
                <a:solidFill>
                  <a:schemeClr val="bg1">
                    <a:lumMod val="75000"/>
                  </a:schemeClr>
                </a:solidFill>
              </a:rPr>
              <a:t>쓰는게</a:t>
            </a:r>
            <a:r>
              <a:rPr lang="ko-KR" altLang="en-US" dirty="0">
                <a:solidFill>
                  <a:schemeClr val="bg1">
                    <a:lumMod val="75000"/>
                  </a:schemeClr>
                </a:solidFill>
              </a:rPr>
              <a:t> 아니라 진짜 마침표를 </a:t>
            </a:r>
            <a:r>
              <a:rPr lang="ko-KR" altLang="en-US" dirty="0" err="1">
                <a:solidFill>
                  <a:schemeClr val="bg1">
                    <a:lumMod val="75000"/>
                  </a:schemeClr>
                </a:solidFill>
              </a:rPr>
              <a:t>찾아달라라는</a:t>
            </a:r>
            <a:r>
              <a:rPr lang="ko-KR" altLang="en-US" dirty="0">
                <a:solidFill>
                  <a:schemeClr val="bg1">
                    <a:lumMod val="75000"/>
                  </a:schemeClr>
                </a:solidFill>
              </a:rPr>
              <a:t> 의미로 쓰려면 백슬래시를 앞에 </a:t>
            </a:r>
            <a:r>
              <a:rPr lang="ko-KR" altLang="en-US" dirty="0" err="1">
                <a:solidFill>
                  <a:schemeClr val="bg1">
                    <a:lumMod val="75000"/>
                  </a:schemeClr>
                </a:solidFill>
              </a:rPr>
              <a:t>붙여야합니다</a:t>
            </a:r>
            <a:r>
              <a:rPr lang="en-US" altLang="ko-KR" dirty="0">
                <a:solidFill>
                  <a:schemeClr val="bg1">
                    <a:lumMod val="75000"/>
                  </a:schemeClr>
                </a:solidFill>
              </a:rPr>
              <a:t>.</a:t>
            </a:r>
          </a:p>
        </p:txBody>
      </p:sp>
    </p:spTree>
    <p:extLst>
      <p:ext uri="{BB962C8B-B14F-4D97-AF65-F5344CB8AC3E}">
        <p14:creationId xmlns:p14="http://schemas.microsoft.com/office/powerpoint/2010/main" val="586782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95536" y="209176"/>
            <a:ext cx="6946132"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sz="2400" b="1"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그럼 </a:t>
            </a:r>
            <a:r>
              <a:rPr kumimoji="1" lang="ko-KR" sz="2400" b="1"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폼전송시</a:t>
            </a:r>
            <a:r>
              <a:rPr kumimoji="1" lang="ko-KR" sz="2400" b="1"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a:t>
            </a:r>
            <a:r>
              <a:rPr kumimoji="1" lang="ko-KR" sz="2400" b="1"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이메일</a:t>
            </a:r>
            <a:r>
              <a:rPr kumimoji="1" lang="ko-KR" sz="2400" b="1"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형식 검증은 어떻게 할까요</a:t>
            </a:r>
            <a:endParaRPr kumimoji="1" lang="ko-KR" sz="24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sz="8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sz="8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공백검사랑 별 차이가 없습니다</a:t>
            </a:r>
            <a:r>
              <a:rPr kumimoji="1" lang="ko-KR" altLang="ko-KR" sz="16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endParaRPr kumimoji="1" lang="ko-KR" altLang="ko-KR" sz="8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저번 강좌에서 공백검사 부분을 작성했는데 공백검사 부분 대신에</a:t>
            </a:r>
            <a:r>
              <a:rPr kumimoji="1" lang="ko-KR" sz="1600"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sz="8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ko-KR" sz="1600" b="0" i="0" u="none" strike="noStrike" cap="none" normalizeH="0" baseline="0" dirty="0" err="1" smtClean="0">
                <a:ln>
                  <a:noFill/>
                </a:ln>
                <a:solidFill>
                  <a:schemeClr val="bg1">
                    <a:lumMod val="75000"/>
                  </a:schemeClr>
                </a:solidFill>
                <a:effectLst/>
                <a:latin typeface="굴림" pitchFamily="50" charset="-127"/>
                <a:ea typeface="nanumsquare"/>
                <a:cs typeface="굴림" pitchFamily="50" charset="-127"/>
              </a:rPr>
              <a:t>이메일</a:t>
            </a:r>
            <a:r>
              <a:rPr kumimoji="1" lang="ko-KR" sz="16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 정규식과 부합하는지 검사를 해주시면 되겠죠</a:t>
            </a:r>
            <a:r>
              <a:rPr kumimoji="1" lang="ko-KR" altLang="ko-KR" sz="1600" b="0" i="0" u="none" strike="noStrike" cap="none" normalizeH="0" baseline="0" dirty="0" smtClean="0">
                <a:ln>
                  <a:noFill/>
                </a:ln>
                <a:solidFill>
                  <a:schemeClr val="bg1">
                    <a:lumMod val="75000"/>
                  </a:schemeClr>
                </a:solidFill>
                <a:effectLst/>
                <a:latin typeface="굴림" pitchFamily="50" charset="-127"/>
                <a:ea typeface="nanumsquare"/>
                <a:cs typeface="굴림" pitchFamily="50" charset="-127"/>
              </a:rPr>
              <a:t>?</a:t>
            </a:r>
            <a:r>
              <a:rPr kumimoji="1" lang="ko-KR" altLang="ko-KR" sz="1600" b="0" i="0" u="none" strike="noStrike" cap="none" normalizeH="0" baseline="0" dirty="0" smtClean="0">
                <a:ln>
                  <a:noFill/>
                </a:ln>
                <a:solidFill>
                  <a:schemeClr val="bg1">
                    <a:lumMod val="75000"/>
                  </a:schemeClr>
                </a:solidFill>
                <a:effectLst/>
                <a:latin typeface="Arial"/>
                <a:ea typeface="nanumsquare"/>
                <a:cs typeface="굴림" pitchFamily="50" charset="-127"/>
              </a:rPr>
              <a:t> </a:t>
            </a:r>
            <a:endParaRPr kumimoji="1" lang="ko-KR" altLang="ko-KR" sz="2400" b="0" i="0" u="none" strike="noStrike" cap="none" normalizeH="0" baseline="0" dirty="0" smtClean="0">
              <a:ln>
                <a:noFill/>
              </a:ln>
              <a:solidFill>
                <a:schemeClr val="bg1">
                  <a:lumMod val="75000"/>
                </a:schemeClr>
              </a:solidFill>
              <a:effectLst/>
              <a:latin typeface="굴림" pitchFamily="50" charset="-127"/>
              <a:ea typeface="굴림" pitchFamily="50" charset="-127"/>
              <a:cs typeface="굴림" pitchFamily="50" charset="-127"/>
            </a:endParaRP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7420"/>
            <a:ext cx="761047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28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1"/>
          <p:cNvSpPr txBox="1">
            <a:spLocks/>
          </p:cNvSpPr>
          <p:nvPr/>
        </p:nvSpPr>
        <p:spPr>
          <a:xfrm>
            <a:off x="526960" y="343356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smtClean="0">
                <a:solidFill>
                  <a:schemeClr val="bg1">
                    <a:lumMod val="75000"/>
                  </a:schemeClr>
                </a:solidFill>
                <a:latin typeface="HY강B" pitchFamily="18" charset="-127"/>
                <a:ea typeface="HY강B" pitchFamily="18" charset="-127"/>
              </a:rPr>
              <a:t>Hi </a:t>
            </a:r>
            <a:r>
              <a:rPr lang="ko-KR" altLang="en-US" sz="2400" dirty="0" smtClean="0">
                <a:solidFill>
                  <a:schemeClr val="bg1">
                    <a:lumMod val="75000"/>
                  </a:schemeClr>
                </a:solidFill>
                <a:latin typeface="HY강B" pitchFamily="18" charset="-127"/>
                <a:ea typeface="HY강B" pitchFamily="18" charset="-127"/>
              </a:rPr>
              <a:t>또는 </a:t>
            </a:r>
            <a:r>
              <a:rPr lang="en-US" altLang="ko-KR" sz="2400" dirty="0" smtClean="0">
                <a:solidFill>
                  <a:schemeClr val="bg1">
                    <a:lumMod val="75000"/>
                  </a:schemeClr>
                </a:solidFill>
                <a:latin typeface="HY강B" pitchFamily="18" charset="-127"/>
                <a:ea typeface="HY강B" pitchFamily="18" charset="-127"/>
              </a:rPr>
              <a:t>Hello      |  or</a:t>
            </a:r>
            <a:r>
              <a:rPr lang="ko-KR" altLang="en-US" sz="2400" dirty="0" smtClean="0">
                <a:solidFill>
                  <a:schemeClr val="bg1">
                    <a:lumMod val="75000"/>
                  </a:schemeClr>
                </a:solidFill>
                <a:latin typeface="HY강B" pitchFamily="18" charset="-127"/>
                <a:ea typeface="HY강B" pitchFamily="18" charset="-127"/>
              </a:rPr>
              <a:t>연산자 사용</a:t>
            </a:r>
            <a:endParaRPr lang="ko-KR" altLang="en-US" sz="2400" dirty="0">
              <a:solidFill>
                <a:schemeClr val="bg1">
                  <a:lumMod val="75000"/>
                </a:schemeClr>
              </a:solidFill>
              <a:latin typeface="HY강B" pitchFamily="18" charset="-127"/>
              <a:ea typeface="HY강B" pitchFamily="18" charset="-127"/>
            </a:endParaRPr>
          </a:p>
        </p:txBody>
      </p:sp>
      <p:sp>
        <p:nvSpPr>
          <p:cNvPr id="4" name="제목 1"/>
          <p:cNvSpPr txBox="1">
            <a:spLocks/>
          </p:cNvSpPr>
          <p:nvPr/>
        </p:nvSpPr>
        <p:spPr>
          <a:xfrm>
            <a:off x="526960" y="337220"/>
            <a:ext cx="2304256" cy="952500"/>
          </a:xfrm>
          <a:prstGeom prst="rect">
            <a:avLst/>
          </a:prstGeo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3600" smtClean="0">
                <a:solidFill>
                  <a:schemeClr val="accent5">
                    <a:lumMod val="50000"/>
                  </a:schemeClr>
                </a:solidFill>
                <a:latin typeface="HY강B" pitchFamily="18" charset="-127"/>
                <a:ea typeface="HY강B" pitchFamily="18" charset="-127"/>
              </a:rPr>
              <a:t>문법</a:t>
            </a:r>
            <a:endParaRPr lang="ko-KR" altLang="en-US" sz="3600" dirty="0">
              <a:solidFill>
                <a:schemeClr val="accent5">
                  <a:lumMod val="50000"/>
                </a:schemeClr>
              </a:solidFill>
              <a:latin typeface="HY강B" pitchFamily="18" charset="-127"/>
              <a:ea typeface="HY강B" pitchFamily="18" charset="-127"/>
            </a:endParaRPr>
          </a:p>
        </p:txBody>
      </p:sp>
      <p:cxnSp>
        <p:nvCxnSpPr>
          <p:cNvPr id="5" name="직선 연결선 4"/>
          <p:cNvCxnSpPr/>
          <p:nvPr/>
        </p:nvCxnSpPr>
        <p:spPr>
          <a:xfrm>
            <a:off x="526960" y="1129308"/>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1095375"/>
            <a:ext cx="4974133" cy="2132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6638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505572"/>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smtClean="0">
                <a:solidFill>
                  <a:schemeClr val="bg1">
                    <a:lumMod val="75000"/>
                  </a:schemeClr>
                </a:solidFill>
                <a:latin typeface="HY강B" pitchFamily="18" charset="-127"/>
                <a:ea typeface="HY강B" pitchFamily="18" charset="-127"/>
              </a:rPr>
              <a:t>(</a:t>
            </a:r>
            <a:r>
              <a:rPr lang="en-US" altLang="ko-KR" sz="2400" dirty="0" err="1" smtClean="0">
                <a:solidFill>
                  <a:schemeClr val="bg1">
                    <a:lumMod val="75000"/>
                  </a:schemeClr>
                </a:solidFill>
                <a:latin typeface="HY강B" pitchFamily="18" charset="-127"/>
                <a:ea typeface="HY강B" pitchFamily="18" charset="-127"/>
              </a:rPr>
              <a:t>Hi|Hello</a:t>
            </a:r>
            <a:r>
              <a:rPr lang="en-US" altLang="ko-KR" sz="2400" dirty="0" smtClean="0">
                <a:solidFill>
                  <a:schemeClr val="bg1">
                    <a:lumMod val="75000"/>
                  </a:schemeClr>
                </a:solidFill>
                <a:latin typeface="HY강B" pitchFamily="18" charset="-127"/>
                <a:ea typeface="HY강B" pitchFamily="18" charset="-127"/>
              </a:rPr>
              <a:t>)</a:t>
            </a:r>
            <a:r>
              <a:rPr lang="ko-KR" altLang="en-US" sz="2400" dirty="0" smtClean="0">
                <a:solidFill>
                  <a:schemeClr val="bg1">
                    <a:lumMod val="75000"/>
                  </a:schemeClr>
                </a:solidFill>
                <a:latin typeface="HY강B" pitchFamily="18" charset="-127"/>
                <a:ea typeface="HY강B" pitchFamily="18" charset="-127"/>
              </a:rPr>
              <a:t>그룹 하나와 </a:t>
            </a:r>
            <a:endParaRPr lang="en-US" altLang="ko-KR" sz="2400" dirty="0" smtClean="0">
              <a:solidFill>
                <a:schemeClr val="bg1">
                  <a:lumMod val="75000"/>
                </a:schemeClr>
              </a:solidFill>
              <a:latin typeface="HY강B" pitchFamily="18" charset="-127"/>
              <a:ea typeface="HY강B" pitchFamily="18" charset="-127"/>
            </a:endParaRPr>
          </a:p>
          <a:p>
            <a:pPr algn="l">
              <a:lnSpc>
                <a:spcPts val="4000"/>
              </a:lnSpc>
            </a:pPr>
            <a:r>
              <a:rPr lang="en-US" altLang="ko-KR" sz="2400" dirty="0" smtClean="0">
                <a:solidFill>
                  <a:schemeClr val="bg1">
                    <a:lumMod val="75000"/>
                  </a:schemeClr>
                </a:solidFill>
                <a:latin typeface="HY강B" pitchFamily="18" charset="-127"/>
                <a:ea typeface="HY강B" pitchFamily="18" charset="-127"/>
              </a:rPr>
              <a:t>(And)</a:t>
            </a:r>
            <a:r>
              <a:rPr lang="ko-KR" altLang="en-US" sz="2400" dirty="0" smtClean="0">
                <a:solidFill>
                  <a:schemeClr val="bg1">
                    <a:lumMod val="75000"/>
                  </a:schemeClr>
                </a:solidFill>
                <a:latin typeface="HY강B" pitchFamily="18" charset="-127"/>
                <a:ea typeface="HY강B" pitchFamily="18" charset="-127"/>
              </a:rPr>
              <a:t>그룹 하나</a:t>
            </a:r>
            <a:endParaRPr lang="en-US" altLang="ko-KR" sz="2400" dirty="0" smtClean="0">
              <a:solidFill>
                <a:schemeClr val="bg1">
                  <a:lumMod val="75000"/>
                </a:schemeClr>
              </a:solidFill>
              <a:latin typeface="HY강B" pitchFamily="18" charset="-127"/>
              <a:ea typeface="HY강B" pitchFamily="18" charset="-127"/>
            </a:endParaRPr>
          </a:p>
        </p:txBody>
      </p:sp>
      <p:sp>
        <p:nvSpPr>
          <p:cNvPr id="3" name="제목 1"/>
          <p:cNvSpPr txBox="1">
            <a:spLocks/>
          </p:cNvSpPr>
          <p:nvPr/>
        </p:nvSpPr>
        <p:spPr>
          <a:xfrm>
            <a:off x="526960" y="337220"/>
            <a:ext cx="2304256" cy="952500"/>
          </a:xfrm>
          <a:prstGeom prst="rect">
            <a:avLst/>
          </a:prstGeo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3600" smtClean="0">
                <a:solidFill>
                  <a:schemeClr val="accent5">
                    <a:lumMod val="50000"/>
                  </a:schemeClr>
                </a:solidFill>
                <a:latin typeface="HY강B" pitchFamily="18" charset="-127"/>
                <a:ea typeface="HY강B" pitchFamily="18" charset="-127"/>
              </a:rPr>
              <a:t>문법</a:t>
            </a:r>
            <a:endParaRPr lang="ko-KR" altLang="en-US" sz="3600" dirty="0">
              <a:solidFill>
                <a:schemeClr val="accent5">
                  <a:lumMod val="50000"/>
                </a:schemeClr>
              </a:solidFill>
              <a:latin typeface="HY강B" pitchFamily="18" charset="-127"/>
              <a:ea typeface="HY강B" pitchFamily="18" charset="-127"/>
            </a:endParaRPr>
          </a:p>
        </p:txBody>
      </p:sp>
      <p:cxnSp>
        <p:nvCxnSpPr>
          <p:cNvPr id="4" name="직선 연결선 3"/>
          <p:cNvCxnSpPr/>
          <p:nvPr/>
        </p:nvCxnSpPr>
        <p:spPr>
          <a:xfrm>
            <a:off x="526960" y="1129308"/>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27" y="1233859"/>
            <a:ext cx="3895725"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8812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en-US" altLang="ko-KR" sz="2400" dirty="0" smtClean="0">
                <a:solidFill>
                  <a:schemeClr val="bg1">
                    <a:lumMod val="75000"/>
                  </a:schemeClr>
                </a:solidFill>
                <a:latin typeface="HY강B" pitchFamily="18" charset="-127"/>
                <a:ea typeface="HY강B" pitchFamily="18" charset="-127"/>
              </a:rPr>
              <a:t>gr</a:t>
            </a:r>
            <a:r>
              <a:rPr lang="ko-KR" altLang="en-US" sz="2400" dirty="0" smtClean="0">
                <a:solidFill>
                  <a:schemeClr val="bg1">
                    <a:lumMod val="75000"/>
                  </a:schemeClr>
                </a:solidFill>
                <a:latin typeface="HY강B" pitchFamily="18" charset="-127"/>
                <a:ea typeface="HY강B" pitchFamily="18" charset="-127"/>
              </a:rPr>
              <a:t>로 시작 하고 </a:t>
            </a:r>
            <a:r>
              <a:rPr lang="en-US" altLang="ko-KR" sz="2400" dirty="0" smtClean="0">
                <a:solidFill>
                  <a:schemeClr val="bg1">
                    <a:lumMod val="75000"/>
                  </a:schemeClr>
                </a:solidFill>
                <a:latin typeface="HY강B" pitchFamily="18" charset="-127"/>
                <a:ea typeface="HY강B" pitchFamily="18" charset="-127"/>
              </a:rPr>
              <a:t>e</a:t>
            </a:r>
            <a:r>
              <a:rPr lang="ko-KR" altLang="en-US" sz="2400" dirty="0" smtClean="0">
                <a:solidFill>
                  <a:schemeClr val="bg1">
                    <a:lumMod val="75000"/>
                  </a:schemeClr>
                </a:solidFill>
                <a:latin typeface="HY강B" pitchFamily="18" charset="-127"/>
                <a:ea typeface="HY강B" pitchFamily="18" charset="-127"/>
              </a:rPr>
              <a:t>또는 </a:t>
            </a:r>
            <a:r>
              <a:rPr lang="en-US" altLang="ko-KR" sz="2400" dirty="0" smtClean="0">
                <a:solidFill>
                  <a:schemeClr val="bg1">
                    <a:lumMod val="75000"/>
                  </a:schemeClr>
                </a:solidFill>
                <a:latin typeface="HY강B" pitchFamily="18" charset="-127"/>
                <a:ea typeface="HY강B" pitchFamily="18" charset="-127"/>
              </a:rPr>
              <a:t>a</a:t>
            </a:r>
            <a:r>
              <a:rPr lang="ko-KR" altLang="en-US" sz="2400" dirty="0" smtClean="0">
                <a:solidFill>
                  <a:schemeClr val="bg1">
                    <a:lumMod val="75000"/>
                  </a:schemeClr>
                </a:solidFill>
                <a:latin typeface="HY강B" pitchFamily="18" charset="-127"/>
                <a:ea typeface="HY강B" pitchFamily="18" charset="-127"/>
              </a:rPr>
              <a:t>가 있고 </a:t>
            </a:r>
            <a:r>
              <a:rPr lang="en-US" altLang="ko-KR" sz="2400" dirty="0" smtClean="0">
                <a:solidFill>
                  <a:schemeClr val="bg1">
                    <a:lumMod val="75000"/>
                  </a:schemeClr>
                </a:solidFill>
                <a:latin typeface="HY강B" pitchFamily="18" charset="-127"/>
                <a:ea typeface="HY강B" pitchFamily="18" charset="-127"/>
              </a:rPr>
              <a:t>y</a:t>
            </a:r>
            <a:r>
              <a:rPr lang="ko-KR" altLang="en-US" sz="2400" dirty="0" smtClean="0">
                <a:solidFill>
                  <a:schemeClr val="bg1">
                    <a:lumMod val="75000"/>
                  </a:schemeClr>
                </a:solidFill>
                <a:latin typeface="HY강B" pitchFamily="18" charset="-127"/>
                <a:ea typeface="HY강B" pitchFamily="18" charset="-127"/>
              </a:rPr>
              <a:t>로 끝남</a:t>
            </a:r>
            <a:endParaRPr lang="ko-KR" altLang="en-US" sz="2400" dirty="0">
              <a:solidFill>
                <a:schemeClr val="bg1">
                  <a:lumMod val="75000"/>
                </a:schemeClr>
              </a:solidFill>
              <a:latin typeface="HY강B" pitchFamily="18" charset="-127"/>
              <a:ea typeface="HY강B" pitchFamily="18" charset="-127"/>
            </a:endParaRPr>
          </a:p>
        </p:txBody>
      </p:sp>
      <p:sp>
        <p:nvSpPr>
          <p:cNvPr id="3" name="제목 1"/>
          <p:cNvSpPr txBox="1">
            <a:spLocks/>
          </p:cNvSpPr>
          <p:nvPr/>
        </p:nvSpPr>
        <p:spPr>
          <a:xfrm>
            <a:off x="526960" y="337220"/>
            <a:ext cx="2304256" cy="952500"/>
          </a:xfrm>
          <a:prstGeom prst="rect">
            <a:avLst/>
          </a:prstGeom>
        </p:spPr>
        <p:txBody>
          <a:bodyP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3600" smtClean="0">
                <a:solidFill>
                  <a:schemeClr val="accent5">
                    <a:lumMod val="50000"/>
                  </a:schemeClr>
                </a:solidFill>
                <a:latin typeface="HY강B" pitchFamily="18" charset="-127"/>
                <a:ea typeface="HY강B" pitchFamily="18" charset="-127"/>
              </a:rPr>
              <a:t>문법</a:t>
            </a:r>
            <a:endParaRPr lang="ko-KR" altLang="en-US" sz="3600" dirty="0">
              <a:solidFill>
                <a:schemeClr val="accent5">
                  <a:lumMod val="50000"/>
                </a:schemeClr>
              </a:solidFill>
              <a:latin typeface="HY강B" pitchFamily="18" charset="-127"/>
              <a:ea typeface="HY강B" pitchFamily="18" charset="-127"/>
            </a:endParaRPr>
          </a:p>
        </p:txBody>
      </p:sp>
      <p:cxnSp>
        <p:nvCxnSpPr>
          <p:cNvPr id="4" name="직선 연결선 3"/>
          <p:cNvCxnSpPr/>
          <p:nvPr/>
        </p:nvCxnSpPr>
        <p:spPr>
          <a:xfrm>
            <a:off x="526960" y="1129308"/>
            <a:ext cx="6912768" cy="0"/>
          </a:xfrm>
          <a:prstGeom prst="line">
            <a:avLst/>
          </a:prstGeom>
          <a:ln w="57150" cmpd="dbl"/>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400" y="1289087"/>
            <a:ext cx="4499239" cy="2323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067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11" y="409228"/>
            <a:ext cx="7430789" cy="347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제목 1"/>
          <p:cNvSpPr txBox="1">
            <a:spLocks/>
          </p:cNvSpPr>
          <p:nvPr/>
        </p:nvSpPr>
        <p:spPr>
          <a:xfrm>
            <a:off x="395536" y="3793604"/>
            <a:ext cx="8229600" cy="1462807"/>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ts val="4000"/>
              </a:lnSpc>
            </a:pPr>
            <a:r>
              <a:rPr lang="ko-KR" altLang="en-US" sz="2400" dirty="0" smtClean="0">
                <a:solidFill>
                  <a:schemeClr val="bg1">
                    <a:lumMod val="75000"/>
                  </a:schemeClr>
                </a:solidFill>
                <a:latin typeface="HY강B" pitchFamily="18" charset="-127"/>
                <a:ea typeface="HY강B" pitchFamily="18" charset="-127"/>
              </a:rPr>
              <a:t>찾아는 지지만 그룹으로 만들고 싶지 않다면</a:t>
            </a:r>
            <a:endParaRPr lang="ko-KR" altLang="en-US" sz="2400" dirty="0">
              <a:solidFill>
                <a:schemeClr val="bg1">
                  <a:lumMod val="75000"/>
                </a:schemeClr>
              </a:solidFill>
              <a:latin typeface="HY강B" pitchFamily="18" charset="-127"/>
              <a:ea typeface="HY강B" pitchFamily="18" charset="-127"/>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73" y="4495291"/>
            <a:ext cx="405765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9396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1292</TotalTime>
  <Words>740</Words>
  <Application>Microsoft Office PowerPoint</Application>
  <PresentationFormat>화면 슬라이드 쇼(16:10)</PresentationFormat>
  <Paragraphs>126</Paragraphs>
  <Slides>52</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52</vt:i4>
      </vt:variant>
    </vt:vector>
  </HeadingPairs>
  <TitlesOfParts>
    <vt:vector size="61" baseType="lpstr">
      <vt:lpstr>HY강B</vt:lpstr>
      <vt:lpstr>HY중고딕</vt:lpstr>
      <vt:lpstr>nanumsquare</vt:lpstr>
      <vt:lpstr>굴림</vt:lpstr>
      <vt:lpstr>맑은 고딕</vt:lpstr>
      <vt:lpstr>에스코어 드림 5 Medium</vt:lpstr>
      <vt:lpstr>Arial</vt:lpstr>
      <vt:lpstr>Wingdings</vt:lpstr>
      <vt:lpstr>Office 테마</vt:lpstr>
      <vt:lpstr>PowerPoint 프레젠테이션</vt:lpstr>
      <vt:lpstr>텍스트에서 우리가 원하는 특정한 패턴을 찾을때 아주 요긴하게 사용된다. (전화번호형태의 패턴을 찾거나 웹사이트주소형태의 패턴, 이메일형태의 패턴을 찾을때… 등등에 사용된다) 사용자가 입력한 텍스트가 이메일나 패스워드와 같은 특정한 패턴에 부합하는지 유효성검사를 할때도 사용할수 있다.</vt:lpstr>
      <vt:lpstr>* 정규식은   /로 시작하여 “나는 정규표현식”임을 나타낸다  * /우리가 찾고자하는 패턴/    /안에 우리가 찾고자하는 패턴을 넣어주면 된다  * /regex?/i i는 어떤 옵션에 따라 검색 할건지 플래그를 활용할수 있다.</vt:lpstr>
      <vt:lpstr>문법</vt:lpstr>
      <vt:lpstr>문법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이승율</dc:creator>
  <cp:lastModifiedBy>Administrator</cp:lastModifiedBy>
  <cp:revision>70</cp:revision>
  <dcterms:created xsi:type="dcterms:W3CDTF">2022-07-30T11:40:20Z</dcterms:created>
  <dcterms:modified xsi:type="dcterms:W3CDTF">2022-08-01T05:22:31Z</dcterms:modified>
</cp:coreProperties>
</file>